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sldIdLst>
    <p:sldId id="256" r:id="rId2"/>
    <p:sldId id="260" r:id="rId3"/>
    <p:sldId id="273" r:id="rId4"/>
    <p:sldId id="274" r:id="rId5"/>
    <p:sldId id="269" r:id="rId6"/>
    <p:sldId id="257" r:id="rId7"/>
    <p:sldId id="265" r:id="rId8"/>
    <p:sldId id="266" r:id="rId9"/>
    <p:sldId id="272" r:id="rId10"/>
    <p:sldId id="267" r:id="rId11"/>
    <p:sldId id="268" r:id="rId12"/>
  </p:sldIdLst>
  <p:sldSz cx="18288000" cy="10287000"/>
  <p:notesSz cx="6858000" cy="9144000"/>
  <p:embeddedFontLst>
    <p:embeddedFont>
      <p:font typeface="Source Sans Pro Bold" panose="020B0604020202020204" charset="0"/>
      <p:regular r:id="rId14"/>
      <p:bold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0251"/>
    <a:srgbClr val="0056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6583" autoAdjust="0"/>
  </p:normalViewPr>
  <p:slideViewPr>
    <p:cSldViewPr>
      <p:cViewPr varScale="1">
        <p:scale>
          <a:sx n="48" d="100"/>
          <a:sy n="48" d="100"/>
        </p:scale>
        <p:origin x="1090"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A5B439-2082-4E46-8B51-CD5C0C68E0B7}" type="datetimeFigureOut">
              <a:rPr lang="nl-NL" smtClean="0"/>
              <a:t>30-10-2025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96DEA3-6BF3-4D72-BD3E-4776B64212E2}" type="slidenum">
              <a:rPr lang="nl-NL" smtClean="0"/>
              <a:t>‹nr.›</a:t>
            </a:fld>
            <a:endParaRPr lang="nl-NL"/>
          </a:p>
        </p:txBody>
      </p:sp>
    </p:spTree>
    <p:extLst>
      <p:ext uri="{BB962C8B-B14F-4D97-AF65-F5344CB8AC3E}">
        <p14:creationId xmlns:p14="http://schemas.microsoft.com/office/powerpoint/2010/main" val="3072584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dirty="0"/>
              <a:t>Het 4G-model helpt om feedback objectief, concreet en constructief te formuleren. Het voorkomt dat feedback persoonlijk of aanvallend wordt, door te focussen op gedrag en de impact daarvan. Bij deze methode deel je het geven van feedback op in 4 stappen en houd je een vaste structuur aan om ongewenst gedrag (van de ander) te benoemen en bij te sturen. </a:t>
            </a:r>
            <a:br>
              <a:rPr lang="nl-NL" sz="1200" dirty="0"/>
            </a:br>
            <a:r>
              <a:rPr lang="nl-NL" sz="1200" dirty="0"/>
              <a:t>De 4 G’s staan voor:</a:t>
            </a:r>
            <a:br>
              <a:rPr lang="nl-NL" sz="1200" dirty="0"/>
            </a:br>
            <a:r>
              <a:rPr lang="nl-NL" sz="1200" dirty="0"/>
              <a:t>1. </a:t>
            </a:r>
            <a:r>
              <a:rPr lang="nl-NL" sz="1200" u="sng" dirty="0"/>
              <a:t>Gebeurtenis (of gedrag)</a:t>
            </a:r>
            <a:r>
              <a:rPr lang="nl-NL" sz="1200" dirty="0"/>
              <a:t>: beschrijf wat er precies is gebeurd.</a:t>
            </a:r>
            <a:br>
              <a:rPr lang="nl-NL" sz="1200" dirty="0"/>
            </a:br>
            <a:r>
              <a:rPr lang="nl-NL" sz="1200" dirty="0"/>
              <a:t>2. </a:t>
            </a:r>
            <a:r>
              <a:rPr lang="nl-NL" sz="1200" u="sng" dirty="0"/>
              <a:t>Gevoel</a:t>
            </a:r>
            <a:r>
              <a:rPr lang="nl-NL" sz="1200" dirty="0"/>
              <a:t>: Geef aan welk gevoel dit bij jou oproept.</a:t>
            </a:r>
            <a:br>
              <a:rPr lang="nl-NL" sz="1200" dirty="0"/>
            </a:br>
            <a:r>
              <a:rPr lang="nl-NL" sz="1200" dirty="0"/>
              <a:t>3. </a:t>
            </a:r>
            <a:r>
              <a:rPr lang="nl-NL" sz="1200" u="sng" dirty="0"/>
              <a:t>Gevolg</a:t>
            </a:r>
            <a:r>
              <a:rPr lang="nl-NL" sz="1200" dirty="0"/>
              <a:t>: Benoem de gevolgen van het gedrag of de gebeurtenis.</a:t>
            </a:r>
            <a:br>
              <a:rPr lang="nl-NL" sz="1200" dirty="0"/>
            </a:br>
            <a:r>
              <a:rPr lang="nl-NL" sz="1200" dirty="0"/>
              <a:t>4. </a:t>
            </a:r>
            <a:r>
              <a:rPr lang="nl-NL" sz="1200" u="sng" dirty="0"/>
              <a:t>Gewenst gedrag</a:t>
            </a:r>
            <a:r>
              <a:rPr lang="nl-NL" sz="1200" dirty="0"/>
              <a:t>: Sluit af met een suggestie voor verbetering of verandering.</a:t>
            </a:r>
            <a:endParaRPr lang="nl-NL" dirty="0"/>
          </a:p>
        </p:txBody>
      </p:sp>
      <p:sp>
        <p:nvSpPr>
          <p:cNvPr id="4" name="Tijdelijke aanduiding voor dianummer 3"/>
          <p:cNvSpPr>
            <a:spLocks noGrp="1"/>
          </p:cNvSpPr>
          <p:nvPr>
            <p:ph type="sldNum" sz="quarter" idx="5"/>
          </p:nvPr>
        </p:nvSpPr>
        <p:spPr/>
        <p:txBody>
          <a:bodyPr/>
          <a:lstStyle/>
          <a:p>
            <a:fld id="{A396DEA3-6BF3-4D72-BD3E-4776B64212E2}" type="slidenum">
              <a:rPr lang="nl-NL" smtClean="0"/>
              <a:t>2</a:t>
            </a:fld>
            <a:endParaRPr lang="nl-NL"/>
          </a:p>
        </p:txBody>
      </p:sp>
    </p:spTree>
    <p:extLst>
      <p:ext uri="{BB962C8B-B14F-4D97-AF65-F5344CB8AC3E}">
        <p14:creationId xmlns:p14="http://schemas.microsoft.com/office/powerpoint/2010/main" val="4271452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tx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A66D25FD-6BF8-D052-10E1-B75B0BE03BD0}"/>
              </a:ext>
            </a:extLst>
          </p:cNvPr>
          <p:cNvPicPr>
            <a:picLocks noChangeAspect="1"/>
          </p:cNvPicPr>
          <p:nvPr userDrawn="1"/>
        </p:nvPicPr>
        <p:blipFill>
          <a:blip r:embed="rId2"/>
          <a:stretch>
            <a:fillRect/>
          </a:stretch>
        </p:blipFill>
        <p:spPr>
          <a:xfrm>
            <a:off x="0" y="0"/>
            <a:ext cx="18403348" cy="10287000"/>
          </a:xfrm>
          <a:prstGeom prst="rect">
            <a:avLst/>
          </a:prstGeom>
        </p:spPr>
      </p:pic>
      <p:sp>
        <p:nvSpPr>
          <p:cNvPr id="8" name="Titel 7">
            <a:extLst>
              <a:ext uri="{FF2B5EF4-FFF2-40B4-BE49-F238E27FC236}">
                <a16:creationId xmlns:a16="http://schemas.microsoft.com/office/drawing/2014/main" id="{0BE03BB3-52C7-2F98-A3F2-C71798269BBA}"/>
              </a:ext>
            </a:extLst>
          </p:cNvPr>
          <p:cNvSpPr>
            <a:spLocks noGrp="1"/>
          </p:cNvSpPr>
          <p:nvPr>
            <p:ph type="title"/>
          </p:nvPr>
        </p:nvSpPr>
        <p:spPr>
          <a:xfrm>
            <a:off x="5086874" y="8267700"/>
            <a:ext cx="8229600" cy="1143000"/>
          </a:xfrm>
        </p:spPr>
        <p:txBody>
          <a:bodyPr/>
          <a:lstStyle>
            <a:lvl1pPr>
              <a:defRPr sz="5400"/>
            </a:lvl1pPr>
          </a:lstStyle>
          <a:p>
            <a:r>
              <a:rPr lang="nl-NL" dirty="0"/>
              <a:t>Klik om stijl te bewerken</a:t>
            </a:r>
          </a:p>
        </p:txBody>
      </p:sp>
    </p:spTree>
    <p:extLst>
      <p:ext uri="{BB962C8B-B14F-4D97-AF65-F5344CB8AC3E}">
        <p14:creationId xmlns:p14="http://schemas.microsoft.com/office/powerpoint/2010/main" val="2579211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cht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6F23C031-A0B2-2715-3DEE-0DF0BA5CE6B1}"/>
              </a:ext>
            </a:extLst>
          </p:cNvPr>
          <p:cNvPicPr>
            <a:picLocks noChangeAspect="1"/>
          </p:cNvPicPr>
          <p:nvPr userDrawn="1"/>
        </p:nvPicPr>
        <p:blipFill>
          <a:blip r:embed="rId2"/>
          <a:stretch>
            <a:fillRect/>
          </a:stretch>
        </p:blipFill>
        <p:spPr>
          <a:xfrm>
            <a:off x="0" y="0"/>
            <a:ext cx="18332567" cy="10287000"/>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516717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nks">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77FE292F-0734-3C03-4E7C-B23AA0FFD8F2}"/>
              </a:ext>
            </a:extLst>
          </p:cNvPr>
          <p:cNvPicPr>
            <a:picLocks noChangeAspect="1"/>
          </p:cNvPicPr>
          <p:nvPr userDrawn="1"/>
        </p:nvPicPr>
        <p:blipFill>
          <a:blip r:embed="rId2"/>
          <a:stretch>
            <a:fillRect/>
          </a:stretch>
        </p:blipFill>
        <p:spPr>
          <a:xfrm>
            <a:off x="2628" y="0"/>
            <a:ext cx="18285372" cy="10284051"/>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8687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uw rechts">
    <p:spTree>
      <p:nvGrpSpPr>
        <p:cNvPr id="1" name=""/>
        <p:cNvGrpSpPr/>
        <p:nvPr/>
      </p:nvGrpSpPr>
      <p:grpSpPr>
        <a:xfrm>
          <a:off x="0" y="0"/>
          <a:ext cx="0" cy="0"/>
          <a:chOff x="0" y="0"/>
          <a:chExt cx="0" cy="0"/>
        </a:xfrm>
      </p:grpSpPr>
      <p:pic>
        <p:nvPicPr>
          <p:cNvPr id="5" name="Afbeelding 4">
            <a:extLst>
              <a:ext uri="{FF2B5EF4-FFF2-40B4-BE49-F238E27FC236}">
                <a16:creationId xmlns:a16="http://schemas.microsoft.com/office/drawing/2014/main" id="{D302F034-358F-FE7A-9EBA-04918EA5B18C}"/>
              </a:ext>
            </a:extLst>
          </p:cNvPr>
          <p:cNvPicPr>
            <a:picLocks noChangeAspect="1"/>
          </p:cNvPicPr>
          <p:nvPr userDrawn="1"/>
        </p:nvPicPr>
        <p:blipFill>
          <a:blip r:embed="rId2"/>
          <a:stretch>
            <a:fillRect/>
          </a:stretch>
        </p:blipFill>
        <p:spPr>
          <a:xfrm>
            <a:off x="0" y="0"/>
            <a:ext cx="18364200" cy="10303032"/>
          </a:xfrm>
          <a:prstGeom prst="rect">
            <a:avLst/>
          </a:prstGeom>
        </p:spPr>
      </p:pic>
      <p:sp>
        <p:nvSpPr>
          <p:cNvPr id="9" name="Tijdelijke aanduiding voor inhoud 8">
            <a:extLst>
              <a:ext uri="{FF2B5EF4-FFF2-40B4-BE49-F238E27FC236}">
                <a16:creationId xmlns:a16="http://schemas.microsoft.com/office/drawing/2014/main" id="{C5AF91EE-FA0A-FD7F-8B76-8E830C0A096F}"/>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10" name="Titel 9">
            <a:extLst>
              <a:ext uri="{FF2B5EF4-FFF2-40B4-BE49-F238E27FC236}">
                <a16:creationId xmlns:a16="http://schemas.microsoft.com/office/drawing/2014/main" id="{DCA1B0C5-6E27-5374-DC72-9ABD410D6EBE}"/>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Tree>
    <p:extLst>
      <p:ext uri="{BB962C8B-B14F-4D97-AF65-F5344CB8AC3E}">
        <p14:creationId xmlns:p14="http://schemas.microsoft.com/office/powerpoint/2010/main" val="282947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uw links">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id="{180898DC-B50D-162E-7FFD-FBD130FED9DA}"/>
              </a:ext>
            </a:extLst>
          </p:cNvPr>
          <p:cNvPicPr>
            <a:picLocks noChangeAspect="1"/>
          </p:cNvPicPr>
          <p:nvPr userDrawn="1"/>
        </p:nvPicPr>
        <p:blipFill>
          <a:blip r:embed="rId2"/>
          <a:stretch>
            <a:fillRect/>
          </a:stretch>
        </p:blipFill>
        <p:spPr>
          <a:xfrm>
            <a:off x="0" y="0"/>
            <a:ext cx="18364200" cy="10310005"/>
          </a:xfrm>
          <a:prstGeom prst="rect">
            <a:avLst/>
          </a:prstGeom>
        </p:spPr>
      </p:pic>
      <p:sp>
        <p:nvSpPr>
          <p:cNvPr id="8" name="Titel 9">
            <a:extLst>
              <a:ext uri="{FF2B5EF4-FFF2-40B4-BE49-F238E27FC236}">
                <a16:creationId xmlns:a16="http://schemas.microsoft.com/office/drawing/2014/main" id="{CF457C60-6647-FB77-13F8-FB10F76B1EB9}"/>
              </a:ext>
            </a:extLst>
          </p:cNvPr>
          <p:cNvSpPr>
            <a:spLocks noGrp="1"/>
          </p:cNvSpPr>
          <p:nvPr>
            <p:ph type="title"/>
          </p:nvPr>
        </p:nvSpPr>
        <p:spPr>
          <a:xfrm>
            <a:off x="1600200" y="476250"/>
            <a:ext cx="8229600" cy="1143000"/>
          </a:xfrm>
        </p:spPr>
        <p:txBody>
          <a:bodyPr/>
          <a:lstStyle>
            <a:lvl1pPr algn="l">
              <a:defRPr/>
            </a:lvl1pPr>
          </a:lstStyle>
          <a:p>
            <a:r>
              <a:rPr lang="nl-NL" dirty="0"/>
              <a:t>Klik om stijl te bewerken</a:t>
            </a:r>
          </a:p>
        </p:txBody>
      </p:sp>
      <p:sp>
        <p:nvSpPr>
          <p:cNvPr id="9" name="Tijdelijke aanduiding voor inhoud 8">
            <a:extLst>
              <a:ext uri="{FF2B5EF4-FFF2-40B4-BE49-F238E27FC236}">
                <a16:creationId xmlns:a16="http://schemas.microsoft.com/office/drawing/2014/main" id="{D0F273BB-B739-1794-7357-485A685A7E7C}"/>
              </a:ext>
            </a:extLst>
          </p:cNvPr>
          <p:cNvSpPr>
            <a:spLocks noGrp="1"/>
          </p:cNvSpPr>
          <p:nvPr>
            <p:ph sz="quarter" idx="10"/>
          </p:nvPr>
        </p:nvSpPr>
        <p:spPr>
          <a:xfrm>
            <a:off x="860483" y="2095500"/>
            <a:ext cx="16611600" cy="6477000"/>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Tree>
    <p:extLst>
      <p:ext uri="{BB962C8B-B14F-4D97-AF65-F5344CB8AC3E}">
        <p14:creationId xmlns:p14="http://schemas.microsoft.com/office/powerpoint/2010/main" val="194456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roze">
    <p:bg>
      <p:bgPr>
        <a:solidFill>
          <a:srgbClr val="E30251"/>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18DADAAD-3408-3B6E-22E2-2C267F667EC3}"/>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2357394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blauw">
    <p:bg>
      <p:bgPr>
        <a:solidFill>
          <a:srgbClr val="005689"/>
        </a:solidFill>
        <a:effectLst/>
      </p:bgPr>
    </p:bg>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880F1E53-7A8E-096A-380F-54023705D27D}"/>
              </a:ext>
            </a:extLst>
          </p:cNvPr>
          <p:cNvSpPr>
            <a:spLocks noGrp="1"/>
          </p:cNvSpPr>
          <p:nvPr>
            <p:ph type="title"/>
          </p:nvPr>
        </p:nvSpPr>
        <p:spPr>
          <a:xfrm>
            <a:off x="3162300" y="4572000"/>
            <a:ext cx="11963400" cy="1143000"/>
          </a:xfrm>
        </p:spPr>
        <p:txBody>
          <a:bodyPr>
            <a:noAutofit/>
          </a:bodyPr>
          <a:lstStyle>
            <a:lvl1pPr>
              <a:defRPr sz="8800"/>
            </a:lvl1pPr>
          </a:lstStyle>
          <a:p>
            <a:r>
              <a:rPr lang="nl-NL" dirty="0"/>
              <a:t>Klik om stijl te bewerken</a:t>
            </a:r>
          </a:p>
        </p:txBody>
      </p:sp>
    </p:spTree>
    <p:extLst>
      <p:ext uri="{BB962C8B-B14F-4D97-AF65-F5344CB8AC3E}">
        <p14:creationId xmlns:p14="http://schemas.microsoft.com/office/powerpoint/2010/main" val="959596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pic>
        <p:nvPicPr>
          <p:cNvPr id="7" name="Afbeelding 6">
            <a:extLst>
              <a:ext uri="{FF2B5EF4-FFF2-40B4-BE49-F238E27FC236}">
                <a16:creationId xmlns:a16="http://schemas.microsoft.com/office/drawing/2014/main" id="{8400C149-752A-0F2E-9A96-9EF76A454E34}"/>
              </a:ext>
            </a:extLst>
          </p:cNvPr>
          <p:cNvPicPr>
            <a:picLocks noChangeAspect="1"/>
          </p:cNvPicPr>
          <p:nvPr userDrawn="1"/>
        </p:nvPicPr>
        <p:blipFill>
          <a:blip r:embed="rId2"/>
          <a:stretch>
            <a:fillRect/>
          </a:stretch>
        </p:blipFill>
        <p:spPr>
          <a:xfrm>
            <a:off x="0" y="0"/>
            <a:ext cx="18374710" cy="10287000"/>
          </a:xfrm>
          <a:prstGeom prst="rect">
            <a:avLst/>
          </a:prstGeom>
        </p:spPr>
      </p:pic>
      <p:sp>
        <p:nvSpPr>
          <p:cNvPr id="8" name="Titel 7">
            <a:extLst>
              <a:ext uri="{FF2B5EF4-FFF2-40B4-BE49-F238E27FC236}">
                <a16:creationId xmlns:a16="http://schemas.microsoft.com/office/drawing/2014/main" id="{24798DC8-146C-133E-0CD4-6286E6986055}"/>
              </a:ext>
            </a:extLst>
          </p:cNvPr>
          <p:cNvSpPr>
            <a:spLocks noGrp="1"/>
          </p:cNvSpPr>
          <p:nvPr>
            <p:ph type="title"/>
          </p:nvPr>
        </p:nvSpPr>
        <p:spPr>
          <a:xfrm>
            <a:off x="5029200" y="1028700"/>
            <a:ext cx="8229600" cy="1143000"/>
          </a:xfrm>
        </p:spPr>
        <p:txBody>
          <a:bodyPr>
            <a:normAutofit/>
          </a:bodyPr>
          <a:lstStyle>
            <a:lvl1pPr>
              <a:defRPr sz="5400">
                <a:solidFill>
                  <a:schemeClr val="bg1"/>
                </a:solidFill>
              </a:defRPr>
            </a:lvl1pPr>
          </a:lstStyle>
          <a:p>
            <a:r>
              <a:rPr lang="nl-NL" dirty="0"/>
              <a:t>Klik om stijl te bewerken</a:t>
            </a:r>
          </a:p>
        </p:txBody>
      </p:sp>
    </p:spTree>
    <p:extLst>
      <p:ext uri="{BB962C8B-B14F-4D97-AF65-F5344CB8AC3E}">
        <p14:creationId xmlns:p14="http://schemas.microsoft.com/office/powerpoint/2010/main" val="306637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10/30/2025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2"/>
                </a:solidFill>
              </a:defRPr>
            </a:lvl1pPr>
          </a:lstStyle>
          <a:p>
            <a:fld id="{B6F15528-21DE-4FAA-801E-634DDDAF4B2B}" type="slidenum">
              <a:rPr lang="en-US" smtClean="0"/>
              <a:pPr/>
              <a:t>‹nr.›</a:t>
            </a:fld>
            <a:endParaRPr lang="en-US" dirty="0"/>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62" r:id="rId5"/>
    <p:sldLayoutId id="2147483663" r:id="rId6"/>
    <p:sldLayoutId id="2147483659" r:id="rId7"/>
    <p:sldLayoutId id="2147483660" r:id="rId8"/>
    <p:sldLayoutId id="2147483661" r:id="rId9"/>
  </p:sldLayoutIdLst>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9.xml"/><Relationship Id="rId5" Type="http://schemas.openxmlformats.org/officeDocument/2006/relationships/hyperlink" Target="https://zorgonderwijsvernieuwers.bsl.nl/feedback-geven-met-het-4g-model/" TargetMode="Externa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228600" y="5753100"/>
            <a:ext cx="2743200" cy="1509712"/>
          </a:xfrm>
          <a:custGeom>
            <a:avLst/>
            <a:gdLst/>
            <a:ahLst/>
            <a:cxnLst/>
            <a:rect l="l" t="t" r="r" b="b"/>
            <a:pathLst>
              <a:path w="6252005" h="6252005">
                <a:moveTo>
                  <a:pt x="0" y="0"/>
                </a:moveTo>
                <a:lnTo>
                  <a:pt x="6252004" y="0"/>
                </a:lnTo>
                <a:lnTo>
                  <a:pt x="6252004" y="6252005"/>
                </a:lnTo>
                <a:lnTo>
                  <a:pt x="0" y="6252005"/>
                </a:lnTo>
                <a:lnTo>
                  <a:pt x="0" y="0"/>
                </a:lnTo>
                <a:close/>
              </a:path>
            </a:pathLst>
          </a:custGeom>
          <a:blipFill>
            <a:blip r:embed="rId2"/>
            <a:stretch>
              <a:fillRect t="-46840" b="-48511"/>
            </a:stretch>
          </a:blipFill>
        </p:spPr>
        <p:txBody>
          <a:bodyPr/>
          <a:lstStyle/>
          <a:p>
            <a:endParaRPr lang="nl-NL"/>
          </a:p>
        </p:txBody>
      </p:sp>
      <p:sp>
        <p:nvSpPr>
          <p:cNvPr id="3" name="TextBox 3"/>
          <p:cNvSpPr txBox="1"/>
          <p:nvPr/>
        </p:nvSpPr>
        <p:spPr>
          <a:xfrm>
            <a:off x="1447800" y="1017449"/>
            <a:ext cx="15392400" cy="1344599"/>
          </a:xfrm>
          <a:prstGeom prst="rect">
            <a:avLst/>
          </a:prstGeom>
        </p:spPr>
        <p:txBody>
          <a:bodyPr wrap="square" lIns="0" tIns="0" rIns="0" bIns="0" rtlCol="0" anchor="t">
            <a:spAutoFit/>
          </a:bodyPr>
          <a:lstStyle/>
          <a:p>
            <a:pPr algn="ctr">
              <a:lnSpc>
                <a:spcPts val="11200"/>
              </a:lnSpc>
            </a:pPr>
            <a:r>
              <a:rPr lang="en-US" sz="8000" b="1" dirty="0" err="1">
                <a:solidFill>
                  <a:srgbClr val="E30251"/>
                </a:solidFill>
                <a:latin typeface="Source Sans Pro Bold"/>
                <a:ea typeface="Source Sans Pro Bold"/>
                <a:cs typeface="Source Sans Pro Bold"/>
                <a:sym typeface="Source Sans Pro Bold"/>
              </a:rPr>
              <a:t>Formuleren</a:t>
            </a:r>
            <a:r>
              <a:rPr lang="en-US" sz="8000" b="1" dirty="0">
                <a:solidFill>
                  <a:srgbClr val="E30251"/>
                </a:solidFill>
                <a:latin typeface="Source Sans Pro Bold"/>
                <a:ea typeface="Source Sans Pro Bold"/>
                <a:cs typeface="Source Sans Pro Bold"/>
                <a:sym typeface="Source Sans Pro Bold"/>
              </a:rPr>
              <a:t> van feedback</a:t>
            </a:r>
          </a:p>
        </p:txBody>
      </p:sp>
      <p:sp>
        <p:nvSpPr>
          <p:cNvPr id="11" name="Titel 10">
            <a:extLst>
              <a:ext uri="{FF2B5EF4-FFF2-40B4-BE49-F238E27FC236}">
                <a16:creationId xmlns:a16="http://schemas.microsoft.com/office/drawing/2014/main" id="{6705B55C-2E01-A36D-B336-564B67E0CC90}"/>
              </a:ext>
            </a:extLst>
          </p:cNvPr>
          <p:cNvSpPr>
            <a:spLocks noGrp="1"/>
          </p:cNvSpPr>
          <p:nvPr>
            <p:ph type="title"/>
          </p:nvPr>
        </p:nvSpPr>
        <p:spPr/>
        <p:txBody>
          <a:bodyPr>
            <a:normAutofit/>
          </a:bodyPr>
          <a:lstStyle/>
          <a:p>
            <a:r>
              <a:rPr lang="nl-NL" dirty="0"/>
              <a:t>Werkvorm: 4G-model</a:t>
            </a:r>
          </a:p>
        </p:txBody>
      </p:sp>
      <p:sp>
        <p:nvSpPr>
          <p:cNvPr id="4" name="Freeform 13">
            <a:extLst>
              <a:ext uri="{FF2B5EF4-FFF2-40B4-BE49-F238E27FC236}">
                <a16:creationId xmlns:a16="http://schemas.microsoft.com/office/drawing/2014/main" id="{9A723720-D3FE-0991-126F-E9316BF9D12A}"/>
              </a:ext>
            </a:extLst>
          </p:cNvPr>
          <p:cNvSpPr/>
          <p:nvPr/>
        </p:nvSpPr>
        <p:spPr>
          <a:xfrm>
            <a:off x="14318809" y="6134100"/>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6" name="TextBox 3">
            <a:extLst>
              <a:ext uri="{FF2B5EF4-FFF2-40B4-BE49-F238E27FC236}">
                <a16:creationId xmlns:a16="http://schemas.microsoft.com/office/drawing/2014/main" id="{B75DBA1E-4781-BA4C-C997-86A49597F13E}"/>
              </a:ext>
            </a:extLst>
          </p:cNvPr>
          <p:cNvSpPr txBox="1"/>
          <p:nvPr/>
        </p:nvSpPr>
        <p:spPr>
          <a:xfrm>
            <a:off x="1200674" y="1994664"/>
            <a:ext cx="16002000" cy="1224246"/>
          </a:xfrm>
          <a:prstGeom prst="rect">
            <a:avLst/>
          </a:prstGeom>
        </p:spPr>
        <p:txBody>
          <a:bodyPr wrap="square" lIns="0" tIns="0" rIns="0" bIns="0" rtlCol="0" anchor="t">
            <a:spAutoFit/>
          </a:bodyPr>
          <a:lstStyle/>
          <a:p>
            <a:pPr algn="ctr">
              <a:lnSpc>
                <a:spcPts val="11200"/>
              </a:lnSpc>
            </a:pPr>
            <a:r>
              <a:rPr lang="en-US" sz="3600" b="1" i="1" dirty="0">
                <a:solidFill>
                  <a:srgbClr val="E30251"/>
                </a:solidFill>
                <a:latin typeface="Source Sans Pro Bold"/>
                <a:ea typeface="Source Sans Pro Bold"/>
                <a:cs typeface="Source Sans Pro Bold"/>
                <a:sym typeface="Source Sans Pro Bold"/>
              </a:rPr>
              <a:t>In het </a:t>
            </a:r>
            <a:r>
              <a:rPr lang="en-US" sz="3600" b="1" i="1" dirty="0" err="1">
                <a:solidFill>
                  <a:srgbClr val="E30251"/>
                </a:solidFill>
                <a:latin typeface="Source Sans Pro Bold"/>
                <a:ea typeface="Source Sans Pro Bold"/>
                <a:cs typeface="Source Sans Pro Bold"/>
                <a:sym typeface="Source Sans Pro Bold"/>
              </a:rPr>
              <a:t>kader</a:t>
            </a:r>
            <a:r>
              <a:rPr lang="en-US" sz="3600" b="1" i="1" dirty="0">
                <a:solidFill>
                  <a:srgbClr val="E30251"/>
                </a:solidFill>
                <a:latin typeface="Source Sans Pro Bold"/>
                <a:ea typeface="Source Sans Pro Bold"/>
                <a:cs typeface="Source Sans Pro Bold"/>
                <a:sym typeface="Source Sans Pro Bold"/>
              </a:rPr>
              <a:t> van de </a:t>
            </a:r>
            <a:r>
              <a:rPr lang="en-US" sz="3600" b="1" i="1" dirty="0" err="1">
                <a:solidFill>
                  <a:srgbClr val="E30251"/>
                </a:solidFill>
                <a:latin typeface="Source Sans Pro Bold"/>
                <a:ea typeface="Source Sans Pro Bold"/>
                <a:cs typeface="Source Sans Pro Bold"/>
                <a:sym typeface="Source Sans Pro Bold"/>
              </a:rPr>
              <a:t>implementatie</a:t>
            </a:r>
            <a:r>
              <a:rPr lang="en-US" sz="3600" b="1" i="1" dirty="0">
                <a:solidFill>
                  <a:srgbClr val="E30251"/>
                </a:solidFill>
                <a:latin typeface="Source Sans Pro Bold"/>
                <a:ea typeface="Source Sans Pro Bold"/>
                <a:cs typeface="Source Sans Pro Bold"/>
                <a:sym typeface="Source Sans Pro Bold"/>
              </a:rPr>
              <a:t> van de SBAR</a:t>
            </a:r>
          </a:p>
        </p:txBody>
      </p:sp>
      <p:pic>
        <p:nvPicPr>
          <p:cNvPr id="5" name="Picture 4" descr="Positive customer evaluation | Free Vector">
            <a:extLst>
              <a:ext uri="{FF2B5EF4-FFF2-40B4-BE49-F238E27FC236}">
                <a16:creationId xmlns:a16="http://schemas.microsoft.com/office/drawing/2014/main" id="{F135316B-BFB7-C335-C3F4-18198F3B15F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7937" y="3485520"/>
            <a:ext cx="5572125" cy="372068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a:xfrm>
            <a:off x="1600200" y="476250"/>
            <a:ext cx="12115800" cy="1143000"/>
          </a:xfrm>
        </p:spPr>
        <p:txBody>
          <a:bodyPr>
            <a:normAutofit/>
          </a:bodyPr>
          <a:lstStyle/>
          <a:p>
            <a:r>
              <a:rPr lang="nl-NL" sz="4800" dirty="0"/>
              <a:t>Waarom werkt het 4G-model</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lstStyle/>
          <a:p>
            <a:pPr marL="0" indent="0">
              <a:buNone/>
            </a:pPr>
            <a:r>
              <a:rPr lang="nl-NL" sz="3700" dirty="0"/>
              <a:t>Het model voorkomt dat feedback persoonlijk wordt door de focus op gedrag en gevolgen. Bovendien geeft het de ontvanger concrete handvatten voor verbetering. Dit maakt het een respectvolle en effectieve manier om feedback te geven, die zowel de samenwerking als de communicatie binnen teams versterkt.</a:t>
            </a:r>
          </a:p>
          <a:p>
            <a:pPr marL="0" indent="0">
              <a:buNone/>
            </a:pPr>
            <a:endParaRPr lang="nl-NL" sz="3700" dirty="0"/>
          </a:p>
          <a:p>
            <a:pPr marL="0" indent="0">
              <a:buNone/>
            </a:pPr>
            <a:r>
              <a:rPr lang="nl-NL" sz="3700" dirty="0"/>
              <a:t>Probeer het uit in je dagelijkse praktijk en ervaar zelf hoe het 4G-model het feedbackproces in het kader van het implementeren van de SBAR kan transformeren.</a:t>
            </a:r>
          </a:p>
        </p:txBody>
      </p:sp>
    </p:spTree>
    <p:extLst>
      <p:ext uri="{BB962C8B-B14F-4D97-AF65-F5344CB8AC3E}">
        <p14:creationId xmlns:p14="http://schemas.microsoft.com/office/powerpoint/2010/main" val="1958153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reeform 12"/>
          <p:cNvSpPr/>
          <p:nvPr/>
        </p:nvSpPr>
        <p:spPr>
          <a:xfrm>
            <a:off x="4321275" y="9182100"/>
            <a:ext cx="1996058" cy="1055200"/>
          </a:xfrm>
          <a:custGeom>
            <a:avLst/>
            <a:gdLst/>
            <a:ahLst/>
            <a:cxnLst/>
            <a:rect l="l" t="t" r="r" b="b"/>
            <a:pathLst>
              <a:path w="1996058" h="1251614">
                <a:moveTo>
                  <a:pt x="0" y="0"/>
                </a:moveTo>
                <a:lnTo>
                  <a:pt x="1996058" y="0"/>
                </a:lnTo>
                <a:lnTo>
                  <a:pt x="1996058" y="1251615"/>
                </a:lnTo>
                <a:lnTo>
                  <a:pt x="0" y="1251615"/>
                </a:lnTo>
                <a:lnTo>
                  <a:pt x="0" y="0"/>
                </a:lnTo>
                <a:close/>
              </a:path>
            </a:pathLst>
          </a:custGeom>
          <a:blipFill>
            <a:blip r:embed="rId2"/>
            <a:stretch>
              <a:fillRect t="-45487" b="-43675"/>
            </a:stretch>
          </a:blipFill>
        </p:spPr>
        <p:txBody>
          <a:bodyPr/>
          <a:lstStyle/>
          <a:p>
            <a:endParaRPr lang="nl-NL"/>
          </a:p>
        </p:txBody>
      </p:sp>
      <p:sp>
        <p:nvSpPr>
          <p:cNvPr id="13" name="Freeform 13"/>
          <p:cNvSpPr/>
          <p:nvPr/>
        </p:nvSpPr>
        <p:spPr>
          <a:xfrm>
            <a:off x="0" y="9035386"/>
            <a:ext cx="3991845" cy="1353507"/>
          </a:xfrm>
          <a:custGeom>
            <a:avLst/>
            <a:gdLst/>
            <a:ahLst/>
            <a:cxnLst/>
            <a:rect l="l" t="t" r="r" b="b"/>
            <a:pathLst>
              <a:path w="3991845" h="1353507">
                <a:moveTo>
                  <a:pt x="0" y="0"/>
                </a:moveTo>
                <a:lnTo>
                  <a:pt x="3991845" y="0"/>
                </a:lnTo>
                <a:lnTo>
                  <a:pt x="3991845" y="1353507"/>
                </a:lnTo>
                <a:lnTo>
                  <a:pt x="0" y="1353507"/>
                </a:lnTo>
                <a:lnTo>
                  <a:pt x="0" y="0"/>
                </a:lnTo>
                <a:close/>
              </a:path>
            </a:pathLst>
          </a:custGeom>
          <a:blipFill>
            <a:blip r:embed="rId3"/>
            <a:stretch>
              <a:fillRect/>
            </a:stretch>
          </a:blipFill>
        </p:spPr>
        <p:txBody>
          <a:bodyPr/>
          <a:lstStyle/>
          <a:p>
            <a:endParaRPr lang="nl-NL"/>
          </a:p>
        </p:txBody>
      </p:sp>
      <p:sp>
        <p:nvSpPr>
          <p:cNvPr id="15" name="Titel 14">
            <a:extLst>
              <a:ext uri="{FF2B5EF4-FFF2-40B4-BE49-F238E27FC236}">
                <a16:creationId xmlns:a16="http://schemas.microsoft.com/office/drawing/2014/main" id="{E7CD10B1-7AD8-36ED-1308-1B4C0A722213}"/>
              </a:ext>
            </a:extLst>
          </p:cNvPr>
          <p:cNvSpPr>
            <a:spLocks noGrp="1"/>
          </p:cNvSpPr>
          <p:nvPr>
            <p:ph type="title"/>
          </p:nvPr>
        </p:nvSpPr>
        <p:spPr>
          <a:xfrm>
            <a:off x="381000" y="4762500"/>
            <a:ext cx="16840200" cy="1143000"/>
          </a:xfrm>
        </p:spPr>
        <p:txBody>
          <a:bodyPr>
            <a:noAutofit/>
          </a:bodyPr>
          <a:lstStyle/>
          <a:p>
            <a:r>
              <a:rPr lang="nl-NL" sz="3600" dirty="0">
                <a:solidFill>
                  <a:schemeClr val="tx1"/>
                </a:solidFill>
              </a:rPr>
              <a:t>Voor vragen of opmerkingen over het SBAR-template verpleeghuiszorg mail naar Postbus UKON Eerstelijnsgeneeskunde: </a:t>
            </a:r>
            <a:br>
              <a:rPr lang="nl-NL" sz="3600" dirty="0">
                <a:solidFill>
                  <a:schemeClr val="tx1"/>
                </a:solidFill>
              </a:rPr>
            </a:br>
            <a:r>
              <a:rPr lang="nl-NL" sz="3600" dirty="0">
                <a:solidFill>
                  <a:schemeClr val="tx1"/>
                </a:solidFill>
              </a:rPr>
              <a:t>ukon.elg@radboudumc.nl</a:t>
            </a:r>
          </a:p>
        </p:txBody>
      </p:sp>
      <p:pic>
        <p:nvPicPr>
          <p:cNvPr id="3" name="Afbeelding 2">
            <a:extLst>
              <a:ext uri="{FF2B5EF4-FFF2-40B4-BE49-F238E27FC236}">
                <a16:creationId xmlns:a16="http://schemas.microsoft.com/office/drawing/2014/main" id="{C356BF71-AC33-6D68-A2E2-46D17CE4A1ED}"/>
              </a:ext>
            </a:extLst>
          </p:cNvPr>
          <p:cNvPicPr>
            <a:picLocks noChangeAspect="1"/>
          </p:cNvPicPr>
          <p:nvPr/>
        </p:nvPicPr>
        <p:blipFill>
          <a:blip r:embed="rId4"/>
          <a:stretch>
            <a:fillRect/>
          </a:stretch>
        </p:blipFill>
        <p:spPr>
          <a:xfrm>
            <a:off x="1706802" y="291262"/>
            <a:ext cx="14874396" cy="2682704"/>
          </a:xfrm>
          <a:prstGeom prst="rect">
            <a:avLst/>
          </a:prstGeom>
        </p:spPr>
      </p:pic>
      <p:sp>
        <p:nvSpPr>
          <p:cNvPr id="2" name="Titel 14">
            <a:extLst>
              <a:ext uri="{FF2B5EF4-FFF2-40B4-BE49-F238E27FC236}">
                <a16:creationId xmlns:a16="http://schemas.microsoft.com/office/drawing/2014/main" id="{59A0A578-EFFA-54FE-B242-DD4EEFD93829}"/>
              </a:ext>
            </a:extLst>
          </p:cNvPr>
          <p:cNvSpPr txBox="1">
            <a:spLocks/>
          </p:cNvSpPr>
          <p:nvPr/>
        </p:nvSpPr>
        <p:spPr>
          <a:xfrm>
            <a:off x="723900" y="7694034"/>
            <a:ext cx="168402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5400" b="1" kern="1200">
                <a:solidFill>
                  <a:schemeClr val="bg1"/>
                </a:solidFill>
                <a:latin typeface="+mj-lt"/>
                <a:ea typeface="+mj-ea"/>
                <a:cs typeface="+mj-cs"/>
              </a:defRPr>
            </a:lvl1pPr>
          </a:lstStyle>
          <a:p>
            <a:r>
              <a:rPr lang="nl-NL" sz="3600" i="1" dirty="0">
                <a:solidFill>
                  <a:schemeClr val="tx1"/>
                </a:solidFill>
              </a:rPr>
              <a:t>Bron</a:t>
            </a:r>
            <a:r>
              <a:rPr lang="nl-NL" sz="3600" i="1" dirty="0">
                <a:solidFill>
                  <a:schemeClr val="tx1"/>
                </a:solidFill>
                <a:latin typeface="+mn-lt"/>
              </a:rPr>
              <a:t>: </a:t>
            </a:r>
            <a:r>
              <a:rPr lang="nl-NL" sz="3600" b="1" i="1" u="sng" kern="0" dirty="0">
                <a:solidFill>
                  <a:schemeClr val="tx1"/>
                </a:solidFill>
                <a:effectLst/>
                <a:latin typeface="+mn-lt"/>
                <a:ea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https://zorgonderwijsvernieuwers.bsl.nl/feedback-geven-met-het-4g-model/</a:t>
            </a:r>
            <a:endParaRPr lang="nl-NL" sz="3600" i="1" dirty="0">
              <a:solidFill>
                <a:schemeClr val="tx1"/>
              </a:solidFill>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5689"/>
        </a:solidFill>
        <a:effectLst/>
      </p:bgPr>
    </p:bg>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48957F5E-8468-28C6-0F70-D8504A89E2E3}"/>
              </a:ext>
            </a:extLst>
          </p:cNvPr>
          <p:cNvSpPr>
            <a:spLocks noGrp="1"/>
          </p:cNvSpPr>
          <p:nvPr>
            <p:ph type="title"/>
          </p:nvPr>
        </p:nvSpPr>
        <p:spPr>
          <a:xfrm>
            <a:off x="647700" y="4572000"/>
            <a:ext cx="16992600" cy="1143000"/>
          </a:xfrm>
        </p:spPr>
        <p:txBody>
          <a:bodyPr/>
          <a:lstStyle/>
          <a:p>
            <a:pPr algn="l"/>
            <a:r>
              <a:rPr lang="nl-NL" sz="5400" dirty="0"/>
              <a:t>In het kort over deze methode</a:t>
            </a:r>
            <a:br>
              <a:rPr lang="nl-NL" sz="5400" dirty="0"/>
            </a:br>
            <a:br>
              <a:rPr lang="nl-NL" sz="5400" dirty="0"/>
            </a:br>
            <a:br>
              <a:rPr lang="nl-NL" sz="800" dirty="0"/>
            </a:br>
            <a:r>
              <a:rPr lang="nl-NL" sz="4000" b="0" dirty="0"/>
              <a:t>Feedback </a:t>
            </a:r>
            <a:r>
              <a:rPr lang="nl-NL" sz="4000" b="0" u="sng" dirty="0"/>
              <a:t>objectief</a:t>
            </a:r>
            <a:r>
              <a:rPr lang="nl-NL" sz="4000" b="0" dirty="0"/>
              <a:t>, </a:t>
            </a:r>
            <a:r>
              <a:rPr lang="nl-NL" sz="4000" b="0" u="sng" dirty="0"/>
              <a:t>concreet</a:t>
            </a:r>
            <a:r>
              <a:rPr lang="nl-NL" sz="4000" b="0" dirty="0"/>
              <a:t> en </a:t>
            </a:r>
            <a:r>
              <a:rPr lang="nl-NL" sz="4000" b="0" u="sng" dirty="0"/>
              <a:t>constructief</a:t>
            </a:r>
            <a:r>
              <a:rPr lang="nl-NL" sz="4000" b="0" dirty="0"/>
              <a:t> formuleren </a:t>
            </a:r>
            <a:br>
              <a:rPr lang="nl-NL" sz="4000" b="0" dirty="0"/>
            </a:br>
            <a:r>
              <a:rPr lang="nl-NL" sz="4000" b="0" dirty="0"/>
              <a:t>Voorkomen dat feedback persoonlijk of aanvallend wordt </a:t>
            </a:r>
            <a:r>
              <a:rPr lang="nl-NL" sz="4000" b="0" dirty="0">
                <a:sym typeface="Wingdings" panose="05000000000000000000" pitchFamily="2" charset="2"/>
              </a:rPr>
              <a:t> f</a:t>
            </a:r>
            <a:r>
              <a:rPr lang="nl-NL" sz="4000" b="0" dirty="0"/>
              <a:t>ocus op gedrag en de impact daarvan</a:t>
            </a:r>
            <a:br>
              <a:rPr lang="nl-NL" sz="4000" b="0" dirty="0"/>
            </a:br>
            <a:r>
              <a:rPr lang="nl-NL" sz="4000" b="0" dirty="0"/>
              <a:t> </a:t>
            </a:r>
            <a:br>
              <a:rPr lang="nl-NL" sz="4000" b="0" dirty="0"/>
            </a:br>
            <a:r>
              <a:rPr lang="nl-NL" sz="4000" b="0" dirty="0"/>
              <a:t>Feedback geven in 4 stappen:</a:t>
            </a:r>
            <a:br>
              <a:rPr lang="nl-NL" sz="4000" b="0" dirty="0"/>
            </a:br>
            <a:r>
              <a:rPr lang="nl-NL" sz="4000" b="0" dirty="0"/>
              <a:t>	1. Gebeurtenis (of gedrag)</a:t>
            </a:r>
            <a:br>
              <a:rPr lang="nl-NL" sz="4000" b="0" dirty="0"/>
            </a:br>
            <a:r>
              <a:rPr lang="nl-NL" sz="4000" b="0" dirty="0"/>
              <a:t>	2. Gevoel</a:t>
            </a:r>
            <a:br>
              <a:rPr lang="nl-NL" sz="4000" b="0" dirty="0"/>
            </a:br>
            <a:r>
              <a:rPr lang="nl-NL" sz="4000" b="0" dirty="0"/>
              <a:t>	3. Gevolg</a:t>
            </a:r>
            <a:br>
              <a:rPr lang="nl-NL" sz="4000" b="0" dirty="0"/>
            </a:br>
            <a:r>
              <a:rPr lang="nl-NL" sz="4000" b="0" dirty="0"/>
              <a:t>	4. Gewenst gedrag</a:t>
            </a:r>
            <a:endParaRPr lang="nl-NL" b="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2">
            <a:extLst>
              <a:ext uri="{FF2B5EF4-FFF2-40B4-BE49-F238E27FC236}">
                <a16:creationId xmlns:a16="http://schemas.microsoft.com/office/drawing/2014/main" id="{F3C43095-9288-DA1C-1B77-8BA8896E977B}"/>
              </a:ext>
            </a:extLst>
          </p:cNvPr>
          <p:cNvSpPr>
            <a:spLocks noGrp="1"/>
          </p:cNvSpPr>
          <p:nvPr>
            <p:ph type="title"/>
          </p:nvPr>
        </p:nvSpPr>
        <p:spPr>
          <a:xfrm>
            <a:off x="647700" y="4572000"/>
            <a:ext cx="16992600" cy="1143000"/>
          </a:xfrm>
        </p:spPr>
        <p:txBody>
          <a:bodyPr/>
          <a:lstStyle/>
          <a:p>
            <a:pPr algn="l"/>
            <a:r>
              <a:rPr lang="nl-NL" sz="5400" dirty="0"/>
              <a:t>De 4 G’s staan voor:</a:t>
            </a:r>
            <a:br>
              <a:rPr lang="nl-NL" sz="6000" dirty="0"/>
            </a:br>
            <a:br>
              <a:rPr lang="nl-NL" sz="4000" dirty="0"/>
            </a:br>
            <a:r>
              <a:rPr lang="nl-NL" sz="3600" b="0" dirty="0"/>
              <a:t>1. </a:t>
            </a:r>
            <a:r>
              <a:rPr lang="nl-NL" sz="3600" u="sng" dirty="0"/>
              <a:t>Gebeurtenis (of gedrag)</a:t>
            </a:r>
            <a:r>
              <a:rPr lang="nl-NL" sz="3600" dirty="0"/>
              <a:t>: </a:t>
            </a:r>
            <a:r>
              <a:rPr lang="nl-NL" sz="3600" b="0" dirty="0"/>
              <a:t>Tijdens deze eerste stap benoem/beschrijf je wat er precies is gebeurd, het gedrag van de ander. Dit is een op feiten gebaseerde waarneming.</a:t>
            </a:r>
            <a:br>
              <a:rPr lang="nl-NL" sz="3600" b="0" dirty="0"/>
            </a:br>
            <a:r>
              <a:rPr lang="nl-NL" sz="3600" b="0" dirty="0"/>
              <a:t>2. </a:t>
            </a:r>
            <a:r>
              <a:rPr lang="nl-NL" sz="3600" u="sng" dirty="0"/>
              <a:t>Gevoel</a:t>
            </a:r>
            <a:r>
              <a:rPr lang="nl-NL" sz="3600" dirty="0"/>
              <a:t>: </a:t>
            </a:r>
            <a:r>
              <a:rPr lang="nl-NL" sz="3600" b="0" dirty="0"/>
              <a:t>Vervolgens geef je aan welk gevoel dit bij jou oproept, wat het effect van zijn gedrag op jou is. </a:t>
            </a:r>
            <a:br>
              <a:rPr lang="nl-NL" sz="3600" b="0" dirty="0"/>
            </a:br>
            <a:r>
              <a:rPr lang="nl-NL" sz="3600" b="0" dirty="0"/>
              <a:t>3. </a:t>
            </a:r>
            <a:r>
              <a:rPr lang="nl-NL" sz="3600" u="sng" dirty="0"/>
              <a:t>Gevolg</a:t>
            </a:r>
            <a:r>
              <a:rPr lang="nl-NL" sz="3600" dirty="0"/>
              <a:t>: </a:t>
            </a:r>
            <a:r>
              <a:rPr lang="nl-NL" sz="3600" b="0" dirty="0"/>
              <a:t>Benoem/beschrijf de gevolgen van het gedrag of de gebeurtenis. Dit kan op individueel vlak zijn, maar kan ook betrekking hebben op het hele team.</a:t>
            </a:r>
            <a:br>
              <a:rPr lang="nl-NL" sz="3600" b="0" dirty="0"/>
            </a:br>
            <a:r>
              <a:rPr lang="nl-NL" sz="3600" b="0" dirty="0"/>
              <a:t>4. </a:t>
            </a:r>
            <a:r>
              <a:rPr lang="nl-NL" sz="3600" u="sng" dirty="0"/>
              <a:t>Gewenst gedrag</a:t>
            </a:r>
            <a:r>
              <a:rPr lang="nl-NL" sz="3600" dirty="0"/>
              <a:t>: </a:t>
            </a:r>
            <a:r>
              <a:rPr lang="nl-NL" sz="3600" b="0" dirty="0"/>
              <a:t>Geef aan wat je wil dat er veranderd, geef een suggestie voor verbetering of verandering. Zo weet de ander wat jij van hem/haar verwacht en worden zaken als miscommunicatie vermeden.</a:t>
            </a:r>
            <a:endParaRPr lang="nl-NL" sz="6600" b="0" dirty="0"/>
          </a:p>
        </p:txBody>
      </p:sp>
    </p:spTree>
    <p:extLst>
      <p:ext uri="{BB962C8B-B14F-4D97-AF65-F5344CB8AC3E}">
        <p14:creationId xmlns:p14="http://schemas.microsoft.com/office/powerpoint/2010/main" val="2439297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EF4B40-96D3-4D47-0172-F3EC93F3440E}"/>
              </a:ext>
            </a:extLst>
          </p:cNvPr>
          <p:cNvSpPr>
            <a:spLocks noGrp="1"/>
          </p:cNvSpPr>
          <p:nvPr>
            <p:ph type="title"/>
          </p:nvPr>
        </p:nvSpPr>
        <p:spPr>
          <a:xfrm>
            <a:off x="1485900" y="4305300"/>
            <a:ext cx="15316200" cy="1143000"/>
          </a:xfrm>
        </p:spPr>
        <p:txBody>
          <a:bodyPr/>
          <a:lstStyle/>
          <a:p>
            <a:pPr algn="l"/>
            <a:r>
              <a:rPr lang="nl-NL" sz="5400" dirty="0"/>
              <a:t>De stappen eenvoudig weergegeven:</a:t>
            </a:r>
            <a:br>
              <a:rPr lang="nl-NL" sz="5400" dirty="0"/>
            </a:br>
            <a:br>
              <a:rPr lang="nl-NL" sz="3600" dirty="0"/>
            </a:br>
            <a:r>
              <a:rPr lang="nl-NL" sz="3600" u="sng" dirty="0"/>
              <a:t>Gedrag</a:t>
            </a:r>
            <a:r>
              <a:rPr lang="nl-NL" sz="3600" dirty="0"/>
              <a:t>: “</a:t>
            </a:r>
            <a:r>
              <a:rPr lang="nl-NL" sz="3600" b="0" dirty="0"/>
              <a:t>IK zie dat je… Ik merk dat je… Wat me opvalt is… Ik hoor je zeggen…”</a:t>
            </a:r>
            <a:br>
              <a:rPr lang="nl-NL" sz="3600" dirty="0"/>
            </a:br>
            <a:br>
              <a:rPr lang="nl-NL" sz="3600" dirty="0"/>
            </a:br>
            <a:r>
              <a:rPr lang="nl-NL" sz="3600" u="sng" dirty="0"/>
              <a:t>Gevolg</a:t>
            </a:r>
            <a:r>
              <a:rPr lang="nl-NL" sz="3600" dirty="0"/>
              <a:t>: </a:t>
            </a:r>
            <a:r>
              <a:rPr lang="nl-NL" sz="3600" b="0" dirty="0"/>
              <a:t>“Het effect van jouw gedrag op mij is… Wat ik zie gebeuren is…”</a:t>
            </a:r>
            <a:br>
              <a:rPr lang="nl-NL" sz="3600" dirty="0"/>
            </a:br>
            <a:br>
              <a:rPr lang="nl-NL" sz="3600" dirty="0"/>
            </a:br>
            <a:r>
              <a:rPr lang="nl-NL" sz="3600" u="sng" dirty="0"/>
              <a:t>Gevoel</a:t>
            </a:r>
            <a:r>
              <a:rPr lang="nl-NL" sz="3600" dirty="0"/>
              <a:t>: </a:t>
            </a:r>
            <a:r>
              <a:rPr lang="nl-NL" sz="3600" b="0" dirty="0"/>
              <a:t>“Dit geeft mij het gevoel dat ik… Ik merk dat ik… Ik vind het lastig om…”</a:t>
            </a:r>
            <a:br>
              <a:rPr lang="nl-NL" sz="3600" b="0" dirty="0"/>
            </a:br>
            <a:br>
              <a:rPr lang="nl-NL" sz="3600" dirty="0"/>
            </a:br>
            <a:r>
              <a:rPr lang="nl-NL" sz="3600" u="sng" dirty="0"/>
              <a:t>Gewenst</a:t>
            </a:r>
            <a:r>
              <a:rPr lang="nl-NL" sz="3600" dirty="0"/>
              <a:t>: </a:t>
            </a:r>
            <a:r>
              <a:rPr lang="nl-NL" sz="3600" b="0" dirty="0"/>
              <a:t>“Wat ik graag zou zien is… Ik hoop dat jij vanaf nu… Zou jij voortaan…”</a:t>
            </a:r>
          </a:p>
        </p:txBody>
      </p:sp>
    </p:spTree>
    <p:extLst>
      <p:ext uri="{BB962C8B-B14F-4D97-AF65-F5344CB8AC3E}">
        <p14:creationId xmlns:p14="http://schemas.microsoft.com/office/powerpoint/2010/main" val="4080551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FE398EA-BEA3-3639-981C-916EF291EE00}"/>
              </a:ext>
            </a:extLst>
          </p:cNvPr>
          <p:cNvSpPr>
            <a:spLocks noGrp="1"/>
          </p:cNvSpPr>
          <p:nvPr>
            <p:ph sz="quarter" idx="10"/>
          </p:nvPr>
        </p:nvSpPr>
        <p:spPr/>
        <p:txBody>
          <a:bodyPr>
            <a:normAutofit/>
          </a:bodyPr>
          <a:lstStyle/>
          <a:p>
            <a:r>
              <a:rPr lang="nl-NL" sz="3700" dirty="0"/>
              <a:t>Geen</a:t>
            </a:r>
          </a:p>
          <a:p>
            <a:pPr marL="0" indent="0">
              <a:buNone/>
            </a:pPr>
            <a:endParaRPr lang="nl-NL" sz="3700" dirty="0"/>
          </a:p>
        </p:txBody>
      </p:sp>
      <p:sp>
        <p:nvSpPr>
          <p:cNvPr id="3" name="Titel 2">
            <a:extLst>
              <a:ext uri="{FF2B5EF4-FFF2-40B4-BE49-F238E27FC236}">
                <a16:creationId xmlns:a16="http://schemas.microsoft.com/office/drawing/2014/main" id="{18127D38-1B9F-5BF2-B6CC-E474B46F39A9}"/>
              </a:ext>
            </a:extLst>
          </p:cNvPr>
          <p:cNvSpPr>
            <a:spLocks noGrp="1"/>
          </p:cNvSpPr>
          <p:nvPr>
            <p:ph type="title"/>
          </p:nvPr>
        </p:nvSpPr>
        <p:spPr/>
        <p:txBody>
          <a:bodyPr>
            <a:normAutofit/>
          </a:bodyPr>
          <a:lstStyle/>
          <a:p>
            <a:r>
              <a:rPr lang="nl-NL" sz="4800" dirty="0"/>
              <a:t>Benodigdheden</a:t>
            </a:r>
          </a:p>
        </p:txBody>
      </p:sp>
      <p:pic>
        <p:nvPicPr>
          <p:cNvPr id="7170" name="Picture 2" descr="Converastion cloud in vintage halftone effect vintage speech bubble |  Premium Vector">
            <a:extLst>
              <a:ext uri="{FF2B5EF4-FFF2-40B4-BE49-F238E27FC236}">
                <a16:creationId xmlns:a16="http://schemas.microsoft.com/office/drawing/2014/main" id="{F223E110-AECF-99A1-D54C-84DD09F407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0837" y="3771900"/>
            <a:ext cx="4886325" cy="39808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0392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1)</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936683" y="1866900"/>
            <a:ext cx="16611600" cy="7410450"/>
          </a:xfrm>
        </p:spPr>
        <p:txBody>
          <a:bodyPr>
            <a:normAutofit/>
          </a:bodyPr>
          <a:lstStyle/>
          <a:p>
            <a:pPr marL="0" indent="0">
              <a:buNone/>
            </a:pPr>
            <a:r>
              <a:rPr lang="nl-NL" sz="4000" b="1" dirty="0"/>
              <a:t>Gebeurtenis</a:t>
            </a:r>
          </a:p>
          <a:p>
            <a:pPr marL="0" indent="0">
              <a:buNone/>
            </a:pPr>
            <a:r>
              <a:rPr lang="nl-NL" sz="3700" dirty="0"/>
              <a:t>Begin met het beschrijven van de situatie of het gedrag dat je hebt waargenomen. Dit moet zo feitelijk en objectief mogelijk zijn, zonder oordeel. </a:t>
            </a:r>
          </a:p>
          <a:p>
            <a:pPr marL="0" indent="0">
              <a:buNone/>
            </a:pPr>
            <a:endParaRPr lang="nl-NL" sz="3700" i="1" dirty="0"/>
          </a:p>
          <a:p>
            <a:pPr marL="0" indent="0">
              <a:buNone/>
            </a:pPr>
            <a:r>
              <a:rPr lang="nl-NL" sz="3700" i="1" dirty="0"/>
              <a:t>Voorbeeld:</a:t>
            </a:r>
          </a:p>
          <a:p>
            <a:pPr marL="0" indent="0">
              <a:buNone/>
            </a:pPr>
            <a:r>
              <a:rPr lang="nl-NL" sz="3700" dirty="0"/>
              <a:t>“Toen je vanmiddag de triageverpleegkundige belde was de melding niet volgens de SBAR-methode waardoor je niet alle relevante gegevens paraat had waarover je later terug moest bellen”</a:t>
            </a:r>
          </a:p>
          <a:p>
            <a:pPr marL="0" indent="0">
              <a:buNone/>
            </a:pPr>
            <a:endParaRPr lang="nl-NL" sz="3700" dirty="0"/>
          </a:p>
          <a:p>
            <a:pPr marL="0" indent="0">
              <a:buNone/>
            </a:pPr>
            <a:r>
              <a:rPr lang="nl-NL" sz="3700" dirty="0"/>
              <a:t>Het vermijden van interpretaties of emoties in deze stap is cruciaal. Het zorgt ervoor dat je boodschap niet als een aanval wordt ervaren.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2)</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lstStyle/>
          <a:p>
            <a:pPr marL="0" indent="0">
              <a:buNone/>
            </a:pPr>
            <a:r>
              <a:rPr lang="nl-NL" sz="4000" b="1" dirty="0"/>
              <a:t>Gevoel</a:t>
            </a:r>
          </a:p>
          <a:p>
            <a:pPr marL="0" indent="0">
              <a:buNone/>
            </a:pPr>
            <a:r>
              <a:rPr lang="nl-NL" sz="3700" dirty="0"/>
              <a:t>Leg vervolgens uit welk gevoel deze gebeurtenis bij jou oproept. Dit maakt je feedback persoonlijker en helpt de ander begrijpen waarom dit voor jou belangrijk is. </a:t>
            </a:r>
          </a:p>
          <a:p>
            <a:pPr marL="0" indent="0">
              <a:buNone/>
            </a:pPr>
            <a:endParaRPr lang="nl-NL" sz="3700" dirty="0"/>
          </a:p>
          <a:p>
            <a:pPr marL="0" indent="0">
              <a:buNone/>
            </a:pPr>
            <a:r>
              <a:rPr lang="nl-NL" sz="3700" i="1" dirty="0"/>
              <a:t>Voorbeeld</a:t>
            </a:r>
          </a:p>
          <a:p>
            <a:pPr marL="0" indent="0">
              <a:buNone/>
            </a:pPr>
            <a:r>
              <a:rPr lang="nl-NL" sz="3700" dirty="0"/>
              <a:t>“Dit gaf mij het gevoel dat ik voor niets coach op het gebruik van de SBAR en de meerwaarde ervan”</a:t>
            </a:r>
          </a:p>
          <a:p>
            <a:pPr marL="0" indent="0">
              <a:buNone/>
            </a:pPr>
            <a:endParaRPr lang="nl-NL" sz="3700" dirty="0"/>
          </a:p>
          <a:p>
            <a:pPr marL="0" indent="0">
              <a:buNone/>
            </a:pPr>
            <a:r>
              <a:rPr lang="nl-NL" sz="3700" dirty="0"/>
              <a:t>Door jouw gevoel te delen, houd je het gesprek open en creëer je ruimte voor begrip.</a:t>
            </a:r>
          </a:p>
        </p:txBody>
      </p:sp>
    </p:spTree>
    <p:extLst>
      <p:ext uri="{BB962C8B-B14F-4D97-AF65-F5344CB8AC3E}">
        <p14:creationId xmlns:p14="http://schemas.microsoft.com/office/powerpoint/2010/main" val="924476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3)</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a:xfrm>
            <a:off x="811241" y="1881034"/>
            <a:ext cx="16360717" cy="7867650"/>
          </a:xfrm>
        </p:spPr>
        <p:txBody>
          <a:bodyPr>
            <a:normAutofit/>
          </a:bodyPr>
          <a:lstStyle/>
          <a:p>
            <a:pPr marL="0" indent="0">
              <a:buNone/>
            </a:pPr>
            <a:r>
              <a:rPr lang="nl-NL" sz="4000" b="1" dirty="0"/>
              <a:t>Gevolg</a:t>
            </a:r>
          </a:p>
          <a:p>
            <a:pPr marL="0" indent="0">
              <a:buNone/>
            </a:pPr>
            <a:r>
              <a:rPr lang="nl-NL" sz="3700" dirty="0"/>
              <a:t>Benoem daarna de impact van het gedrag of de situatie. Hiermee maak je duidelijk waarom je het gedrag bespreekt en wat het effect is op jou, de bewoner, of het team.</a:t>
            </a:r>
          </a:p>
          <a:p>
            <a:pPr marL="0" indent="0">
              <a:buNone/>
            </a:pPr>
            <a:endParaRPr lang="nl-NL" sz="2400" dirty="0"/>
          </a:p>
          <a:p>
            <a:pPr marL="0" indent="0">
              <a:buNone/>
            </a:pPr>
            <a:r>
              <a:rPr lang="nl-NL" sz="3700" i="1" dirty="0"/>
              <a:t>Voorbeeld:</a:t>
            </a:r>
          </a:p>
          <a:p>
            <a:pPr marL="0" indent="0">
              <a:buNone/>
            </a:pPr>
            <a:r>
              <a:rPr lang="nl-NL" sz="3700" dirty="0"/>
              <a:t>“Hierdoor duurde het langer voordat er actie op het veranderd functioneren van de bewoner kwam doordat de urgentie van de situatie in eerste instantie niet duidelijk naar voren kwam”</a:t>
            </a:r>
          </a:p>
          <a:p>
            <a:pPr marL="0" indent="0">
              <a:buNone/>
            </a:pPr>
            <a:endParaRPr lang="nl-NL" sz="2400" dirty="0"/>
          </a:p>
          <a:p>
            <a:pPr marL="0" indent="0">
              <a:buNone/>
            </a:pPr>
            <a:r>
              <a:rPr lang="nl-NL" sz="3700" dirty="0"/>
              <a:t>Het aangeven van de gevolgen zorgt ervoor dat de ander begrijpt waarom de situatie verbeterd kan worden.</a:t>
            </a:r>
          </a:p>
        </p:txBody>
      </p:sp>
    </p:spTree>
    <p:extLst>
      <p:ext uri="{BB962C8B-B14F-4D97-AF65-F5344CB8AC3E}">
        <p14:creationId xmlns:p14="http://schemas.microsoft.com/office/powerpoint/2010/main" val="1065886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el 19">
            <a:extLst>
              <a:ext uri="{FF2B5EF4-FFF2-40B4-BE49-F238E27FC236}">
                <a16:creationId xmlns:a16="http://schemas.microsoft.com/office/drawing/2014/main" id="{A7126CD5-79D2-4C37-9605-C08573EACAE6}"/>
              </a:ext>
            </a:extLst>
          </p:cNvPr>
          <p:cNvSpPr>
            <a:spLocks noGrp="1"/>
          </p:cNvSpPr>
          <p:nvPr>
            <p:ph type="title"/>
          </p:nvPr>
        </p:nvSpPr>
        <p:spPr/>
        <p:txBody>
          <a:bodyPr>
            <a:normAutofit/>
          </a:bodyPr>
          <a:lstStyle/>
          <a:p>
            <a:r>
              <a:rPr lang="nl-NL" sz="4800" dirty="0"/>
              <a:t>Aanpak (stap 4)</a:t>
            </a:r>
          </a:p>
        </p:txBody>
      </p:sp>
      <p:sp>
        <p:nvSpPr>
          <p:cNvPr id="21" name="Tijdelijke aanduiding voor inhoud 20">
            <a:extLst>
              <a:ext uri="{FF2B5EF4-FFF2-40B4-BE49-F238E27FC236}">
                <a16:creationId xmlns:a16="http://schemas.microsoft.com/office/drawing/2014/main" id="{B461D7E7-4430-9D40-0177-C597C8DD432B}"/>
              </a:ext>
            </a:extLst>
          </p:cNvPr>
          <p:cNvSpPr>
            <a:spLocks noGrp="1"/>
          </p:cNvSpPr>
          <p:nvPr>
            <p:ph sz="quarter" idx="10"/>
          </p:nvPr>
        </p:nvSpPr>
        <p:spPr/>
        <p:txBody>
          <a:bodyPr/>
          <a:lstStyle/>
          <a:p>
            <a:pPr marL="0" indent="0">
              <a:buNone/>
            </a:pPr>
            <a:r>
              <a:rPr lang="nl-NL" sz="4000" b="1" dirty="0"/>
              <a:t>Gewenst gedrag</a:t>
            </a:r>
          </a:p>
          <a:p>
            <a:pPr marL="0" indent="0">
              <a:buNone/>
            </a:pPr>
            <a:r>
              <a:rPr lang="nl-NL" sz="3700" dirty="0"/>
              <a:t>Sluit af met een suggestie voor verandering of verbetering. Deze stap richt de aandacht op wat de ander wél kan doen. </a:t>
            </a:r>
          </a:p>
          <a:p>
            <a:pPr marL="0" indent="0">
              <a:buNone/>
            </a:pPr>
            <a:endParaRPr lang="nl-NL" sz="3700" dirty="0"/>
          </a:p>
          <a:p>
            <a:pPr marL="0" indent="0">
              <a:buNone/>
            </a:pPr>
            <a:r>
              <a:rPr lang="nl-NL" sz="3700" i="1" dirty="0"/>
              <a:t>Voorbeeld</a:t>
            </a:r>
          </a:p>
          <a:p>
            <a:pPr marL="0" indent="0">
              <a:buNone/>
            </a:pPr>
            <a:r>
              <a:rPr lang="nl-NL" sz="3700" dirty="0"/>
              <a:t>“Ik zou het fijn vinden als je voortaan de melding naar een triageverpleegkundige via de SBAR-methode voorbereidt en op die wijze ook doorgeeft aan de triageverpleegkundige”</a:t>
            </a:r>
          </a:p>
          <a:p>
            <a:pPr marL="0" indent="0">
              <a:buNone/>
            </a:pPr>
            <a:endParaRPr lang="nl-NL" sz="3700" dirty="0"/>
          </a:p>
          <a:p>
            <a:pPr marL="0" indent="0">
              <a:buNone/>
            </a:pPr>
            <a:r>
              <a:rPr lang="nl-NL" sz="3700" dirty="0"/>
              <a:t>Dit maakt de feedback toekomstgericht en praktisch toepasbaar.</a:t>
            </a:r>
          </a:p>
        </p:txBody>
      </p:sp>
    </p:spTree>
    <p:extLst>
      <p:ext uri="{BB962C8B-B14F-4D97-AF65-F5344CB8AC3E}">
        <p14:creationId xmlns:p14="http://schemas.microsoft.com/office/powerpoint/2010/main" val="340355972"/>
      </p:ext>
    </p:extLst>
  </p:cSld>
  <p:clrMapOvr>
    <a:masterClrMapping/>
  </p:clrMapOvr>
</p:sld>
</file>

<file path=ppt/theme/theme1.xml><?xml version="1.0" encoding="utf-8"?>
<a:theme xmlns:a="http://schemas.openxmlformats.org/drawingml/2006/main" name="Office Theme">
  <a:themeElements>
    <a:clrScheme name="SBAR">
      <a:dk1>
        <a:srgbClr val="FFFFFF"/>
      </a:dk1>
      <a:lt1>
        <a:srgbClr val="E30251"/>
      </a:lt1>
      <a:dk2>
        <a:srgbClr val="FFFFFF"/>
      </a:dk2>
      <a:lt2>
        <a:srgbClr val="005689"/>
      </a:lt2>
      <a:accent1>
        <a:srgbClr val="E30251"/>
      </a:accent1>
      <a:accent2>
        <a:srgbClr val="FFFFFF"/>
      </a:accent2>
      <a:accent3>
        <a:srgbClr val="005689"/>
      </a:accent3>
      <a:accent4>
        <a:srgbClr val="005689"/>
      </a:accent4>
      <a:accent5>
        <a:srgbClr val="E30251"/>
      </a:accent5>
      <a:accent6>
        <a:srgbClr val="FFFFFF"/>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203</TotalTime>
  <Words>897</Words>
  <Application>Microsoft Office PowerPoint</Application>
  <PresentationFormat>Aangepast</PresentationFormat>
  <Paragraphs>48</Paragraphs>
  <Slides>11</Slides>
  <Notes>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Aptos</vt:lpstr>
      <vt:lpstr>Calibri</vt:lpstr>
      <vt:lpstr>Source Sans Pro Bold</vt:lpstr>
      <vt:lpstr>Wingdings</vt:lpstr>
      <vt:lpstr>Office Theme</vt:lpstr>
      <vt:lpstr>Werkvorm: 4G-model</vt:lpstr>
      <vt:lpstr>In het kort over deze methode   Feedback objectief, concreet en constructief formuleren  Voorkomen dat feedback persoonlijk of aanvallend wordt  focus op gedrag en de impact daarvan   Feedback geven in 4 stappen:  1. Gebeurtenis (of gedrag)  2. Gevoel  3. Gevolg  4. Gewenst gedrag</vt:lpstr>
      <vt:lpstr>De 4 G’s staan voor:  1. Gebeurtenis (of gedrag): Tijdens deze eerste stap benoem/beschrijf je wat er precies is gebeurd, het gedrag van de ander. Dit is een op feiten gebaseerde waarneming. 2. Gevoel: Vervolgens geef je aan welk gevoel dit bij jou oproept, wat het effect van zijn gedrag op jou is.  3. Gevolg: Benoem/beschrijf de gevolgen van het gedrag of de gebeurtenis. Dit kan op individueel vlak zijn, maar kan ook betrekking hebben op het hele team. 4. Gewenst gedrag: Geef aan wat je wil dat er veranderd, geef een suggestie voor verbetering of verandering. Zo weet de ander wat jij van hem/haar verwacht en worden zaken als miscommunicatie vermeden.</vt:lpstr>
      <vt:lpstr>De stappen eenvoudig weergegeven:  Gedrag: “IK zie dat je… Ik merk dat je… Wat me opvalt is… Ik hoor je zeggen…”  Gevolg: “Het effect van jouw gedrag op mij is… Wat ik zie gebeuren is…”  Gevoel: “Dit geeft mij het gevoel dat ik… Ik merk dat ik… Ik vind het lastig om…”  Gewenst: “Wat ik graag zou zien is… Ik hoop dat jij vanaf nu… Zou jij voortaan…”</vt:lpstr>
      <vt:lpstr>Benodigdheden</vt:lpstr>
      <vt:lpstr>Aanpak (stap 1)</vt:lpstr>
      <vt:lpstr>Aanpak (stap 2)</vt:lpstr>
      <vt:lpstr>Aanpak (stap 3)</vt:lpstr>
      <vt:lpstr>Aanpak (stap 4)</vt:lpstr>
      <vt:lpstr>Waarom werkt het 4G-model</vt:lpstr>
      <vt:lpstr>Voor vragen of opmerkingen over het SBAR-template verpleeghuiszorg mail naar Postbus UKON Eerstelijnsgeneeskunde:  ukon.elg@radboudumc.nl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Presentatie SBAR</dc:title>
  <dc:creator>Tange, Lenny</dc:creator>
  <cp:lastModifiedBy>Lenny Tange</cp:lastModifiedBy>
  <cp:revision>14</cp:revision>
  <dcterms:created xsi:type="dcterms:W3CDTF">2006-08-16T00:00:00Z</dcterms:created>
  <dcterms:modified xsi:type="dcterms:W3CDTF">2025-10-30T13:03:14Z</dcterms:modified>
  <dc:identifier>DAGZ0g_U7yY</dc:identifier>
</cp:coreProperties>
</file>