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60" r:id="rId3"/>
    <p:sldId id="264" r:id="rId4"/>
    <p:sldId id="257" r:id="rId5"/>
    <p:sldId id="265" r:id="rId6"/>
    <p:sldId id="266" r:id="rId7"/>
    <p:sldId id="267" r:id="rId8"/>
    <p:sldId id="268" r:id="rId9"/>
  </p:sldIdLst>
  <p:sldSz cx="18288000" cy="10287000"/>
  <p:notesSz cx="6858000" cy="9144000"/>
  <p:embeddedFontLst>
    <p:embeddedFont>
      <p:font typeface="Source Sans Pro Bold" panose="020B0604020202020204" charset="0"/>
      <p:regular r:id="rId11"/>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89"/>
    <a:srgbClr val="E302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6863" autoAdjust="0"/>
  </p:normalViewPr>
  <p:slideViewPr>
    <p:cSldViewPr>
      <p:cViewPr varScale="1">
        <p:scale>
          <a:sx n="42" d="100"/>
          <a:sy n="42" d="100"/>
        </p:scale>
        <p:origin x="70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A5B439-2082-4E46-8B51-CD5C0C68E0B7}" type="datetimeFigureOut">
              <a:rPr lang="nl-NL" smtClean="0"/>
              <a:t>30-10-2025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6DEA3-6BF3-4D72-BD3E-4776B64212E2}" type="slidenum">
              <a:rPr lang="nl-NL" smtClean="0"/>
              <a:t>‹nr.›</a:t>
            </a:fld>
            <a:endParaRPr lang="nl-NL"/>
          </a:p>
        </p:txBody>
      </p:sp>
    </p:spTree>
    <p:extLst>
      <p:ext uri="{BB962C8B-B14F-4D97-AF65-F5344CB8AC3E}">
        <p14:creationId xmlns:p14="http://schemas.microsoft.com/office/powerpoint/2010/main" val="30725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dirty="0"/>
              <a:t>Deze werkvorm gaat over het geven van feedback gericht op je verantwoordelijkheid bij het implementeren van de SBAR en voor een goede communicatie via de SBAR-methode binnen het team. Welke bijdrage levert ieder teamlid daaraan, dus welke zuurstof (of O</a:t>
            </a:r>
            <a:r>
              <a:rPr lang="nl-NL" sz="1200" b="0" baseline="-25000" dirty="0"/>
              <a:t>2</a:t>
            </a:r>
            <a:r>
              <a:rPr lang="nl-NL" sz="1200" b="0" dirty="0"/>
              <a:t>) voegt hij of zij toe (denk bijvoorbeeld aan het actief toepassen van de SBAR, collega’s motiveren tot gebruik)? En welke energie wordt aan het team onttrokken (denk aan het niet gebruiken van de SBAR, negatieve houden t.o.v. de SBAR)? Waar zorgt je gedrag voor ongewenste verbranding, voor te veel CO</a:t>
            </a:r>
            <a:r>
              <a:rPr lang="nl-NL" sz="1200" b="0" baseline="-25000" dirty="0"/>
              <a:t>2</a:t>
            </a:r>
            <a:r>
              <a:rPr lang="nl-NL" sz="1200" b="0" dirty="0"/>
              <a:t>, dus kooldioxide?</a:t>
            </a:r>
            <a:br>
              <a:rPr lang="nl-NL" sz="1200" b="0" dirty="0"/>
            </a:br>
            <a:endParaRPr lang="nl-NL" dirty="0"/>
          </a:p>
        </p:txBody>
      </p:sp>
      <p:sp>
        <p:nvSpPr>
          <p:cNvPr id="4" name="Tijdelijke aanduiding voor dianummer 3"/>
          <p:cNvSpPr>
            <a:spLocks noGrp="1"/>
          </p:cNvSpPr>
          <p:nvPr>
            <p:ph type="sldNum" sz="quarter" idx="5"/>
          </p:nvPr>
        </p:nvSpPr>
        <p:spPr/>
        <p:txBody>
          <a:bodyPr/>
          <a:lstStyle/>
          <a:p>
            <a:fld id="{A396DEA3-6BF3-4D72-BD3E-4776B64212E2}" type="slidenum">
              <a:rPr lang="nl-NL" smtClean="0"/>
              <a:t>2</a:t>
            </a:fld>
            <a:endParaRPr lang="nl-NL"/>
          </a:p>
        </p:txBody>
      </p:sp>
    </p:spTree>
    <p:extLst>
      <p:ext uri="{BB962C8B-B14F-4D97-AF65-F5344CB8AC3E}">
        <p14:creationId xmlns:p14="http://schemas.microsoft.com/office/powerpoint/2010/main" val="4271452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Deze werkvorm zet de teamleden op het spoor van </a:t>
            </a:r>
            <a:r>
              <a:rPr lang="nl-NL" sz="1200" dirty="0" err="1"/>
              <a:t>teamdenken</a:t>
            </a:r>
            <a:r>
              <a:rPr lang="nl-NL" sz="1200" dirty="0"/>
              <a:t>. Op een gegeven moment kan het niet langer genoeg zijn om als teamlid alleen je eigen werk goed te doen en je eigen zaakjes voor elkaar te hebben, maar zul je in je handelen ook rekening moeten houden met het team als geheel. De werkvorm maakt duidelijk dat teamwerk meer is dan de som van de individuele bijdragen. Deze werkvorm laat je nadenken over de bijdrage die jij aan het team levert om de SBAR succesvol te laten landen binnen je team/ de organisatie en waar kunnen we elkaar helpen om obstakels te overwinnen. Door open feedback te geven op elkaars rol in dit proces, creëren we ruimte voor reflectie, gezamenlijke groei en duurzame borging van de SBAR in de dagelijkse praktijk.</a:t>
            </a:r>
            <a:endParaRPr lang="nl-NL" dirty="0"/>
          </a:p>
        </p:txBody>
      </p:sp>
      <p:sp>
        <p:nvSpPr>
          <p:cNvPr id="4" name="Tijdelijke aanduiding voor dianummer 3"/>
          <p:cNvSpPr>
            <a:spLocks noGrp="1"/>
          </p:cNvSpPr>
          <p:nvPr>
            <p:ph type="sldNum" sz="quarter" idx="5"/>
          </p:nvPr>
        </p:nvSpPr>
        <p:spPr/>
        <p:txBody>
          <a:bodyPr/>
          <a:lstStyle/>
          <a:p>
            <a:fld id="{A396DEA3-6BF3-4D72-BD3E-4776B64212E2}" type="slidenum">
              <a:rPr lang="nl-NL" smtClean="0"/>
              <a:t>3</a:t>
            </a:fld>
            <a:endParaRPr lang="nl-NL"/>
          </a:p>
        </p:txBody>
      </p:sp>
    </p:spTree>
    <p:extLst>
      <p:ext uri="{BB962C8B-B14F-4D97-AF65-F5344CB8AC3E}">
        <p14:creationId xmlns:p14="http://schemas.microsoft.com/office/powerpoint/2010/main" val="2034902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66D25FD-6BF8-D052-10E1-B75B0BE03BD0}"/>
              </a:ext>
            </a:extLst>
          </p:cNvPr>
          <p:cNvPicPr>
            <a:picLocks noChangeAspect="1"/>
          </p:cNvPicPr>
          <p:nvPr userDrawn="1"/>
        </p:nvPicPr>
        <p:blipFill>
          <a:blip r:embed="rId2"/>
          <a:stretch>
            <a:fillRect/>
          </a:stretch>
        </p:blipFill>
        <p:spPr>
          <a:xfrm>
            <a:off x="0" y="0"/>
            <a:ext cx="18403348" cy="10287000"/>
          </a:xfrm>
          <a:prstGeom prst="rect">
            <a:avLst/>
          </a:prstGeom>
        </p:spPr>
      </p:pic>
      <p:sp>
        <p:nvSpPr>
          <p:cNvPr id="8" name="Titel 7">
            <a:extLst>
              <a:ext uri="{FF2B5EF4-FFF2-40B4-BE49-F238E27FC236}">
                <a16:creationId xmlns:a16="http://schemas.microsoft.com/office/drawing/2014/main" id="{0BE03BB3-52C7-2F98-A3F2-C71798269BBA}"/>
              </a:ext>
            </a:extLst>
          </p:cNvPr>
          <p:cNvSpPr>
            <a:spLocks noGrp="1"/>
          </p:cNvSpPr>
          <p:nvPr>
            <p:ph type="title"/>
          </p:nvPr>
        </p:nvSpPr>
        <p:spPr>
          <a:xfrm>
            <a:off x="5086874" y="8267700"/>
            <a:ext cx="8229600" cy="1143000"/>
          </a:xfrm>
        </p:spPr>
        <p:txBody>
          <a:bodyPr/>
          <a:lstStyle>
            <a:lvl1pPr>
              <a:defRPr sz="5400"/>
            </a:lvl1pPr>
          </a:lstStyle>
          <a:p>
            <a:r>
              <a:rPr lang="nl-NL" dirty="0"/>
              <a:t>Klik om stijl te bewerken</a:t>
            </a:r>
          </a:p>
        </p:txBody>
      </p:sp>
    </p:spTree>
    <p:extLst>
      <p:ext uri="{BB962C8B-B14F-4D97-AF65-F5344CB8AC3E}">
        <p14:creationId xmlns:p14="http://schemas.microsoft.com/office/powerpoint/2010/main" val="257921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chts">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F23C031-A0B2-2715-3DEE-0DF0BA5CE6B1}"/>
              </a:ext>
            </a:extLst>
          </p:cNvPr>
          <p:cNvPicPr>
            <a:picLocks noChangeAspect="1"/>
          </p:cNvPicPr>
          <p:nvPr userDrawn="1"/>
        </p:nvPicPr>
        <p:blipFill>
          <a:blip r:embed="rId2"/>
          <a:stretch>
            <a:fillRect/>
          </a:stretch>
        </p:blipFill>
        <p:spPr>
          <a:xfrm>
            <a:off x="0" y="0"/>
            <a:ext cx="18332567" cy="10287000"/>
          </a:xfrm>
          <a:prstGeom prst="rect">
            <a:avLst/>
          </a:prstGeom>
        </p:spPr>
      </p:pic>
      <p:sp>
        <p:nvSpPr>
          <p:cNvPr id="9" name="Tijdelijke aanduiding voor inhoud 8">
            <a:extLst>
              <a:ext uri="{FF2B5EF4-FFF2-40B4-BE49-F238E27FC236}">
                <a16:creationId xmlns:a16="http://schemas.microsoft.com/office/drawing/2014/main" id="{C5AF91EE-FA0A-FD7F-8B76-8E830C0A096F}"/>
              </a:ext>
            </a:extLst>
          </p:cNvPr>
          <p:cNvSpPr>
            <a:spLocks noGrp="1"/>
          </p:cNvSpPr>
          <p:nvPr>
            <p:ph sz="quarter" idx="10"/>
          </p:nvPr>
        </p:nvSpPr>
        <p:spPr>
          <a:xfrm>
            <a:off x="860483" y="2095500"/>
            <a:ext cx="16611600" cy="6477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a:extLst>
              <a:ext uri="{FF2B5EF4-FFF2-40B4-BE49-F238E27FC236}">
                <a16:creationId xmlns:a16="http://schemas.microsoft.com/office/drawing/2014/main" id="{DCA1B0C5-6E27-5374-DC72-9ABD410D6EBE}"/>
              </a:ext>
            </a:extLst>
          </p:cNvPr>
          <p:cNvSpPr>
            <a:spLocks noGrp="1"/>
          </p:cNvSpPr>
          <p:nvPr>
            <p:ph type="title"/>
          </p:nvPr>
        </p:nvSpPr>
        <p:spPr>
          <a:xfrm>
            <a:off x="1600200" y="476250"/>
            <a:ext cx="8229600" cy="1143000"/>
          </a:xfrm>
        </p:spPr>
        <p:txBody>
          <a:bodyPr/>
          <a:lstStyle>
            <a:lvl1pPr algn="l">
              <a:defRPr/>
            </a:lvl1pPr>
          </a:lstStyle>
          <a:p>
            <a:r>
              <a:rPr lang="nl-NL" dirty="0"/>
              <a:t>Klik om stijl te bewerken</a:t>
            </a:r>
          </a:p>
        </p:txBody>
      </p:sp>
    </p:spTree>
    <p:extLst>
      <p:ext uri="{BB962C8B-B14F-4D97-AF65-F5344CB8AC3E}">
        <p14:creationId xmlns:p14="http://schemas.microsoft.com/office/powerpoint/2010/main" val="51671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nks">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7FE292F-0734-3C03-4E7C-B23AA0FFD8F2}"/>
              </a:ext>
            </a:extLst>
          </p:cNvPr>
          <p:cNvPicPr>
            <a:picLocks noChangeAspect="1"/>
          </p:cNvPicPr>
          <p:nvPr userDrawn="1"/>
        </p:nvPicPr>
        <p:blipFill>
          <a:blip r:embed="rId2"/>
          <a:stretch>
            <a:fillRect/>
          </a:stretch>
        </p:blipFill>
        <p:spPr>
          <a:xfrm>
            <a:off x="2628" y="0"/>
            <a:ext cx="18285372" cy="10284051"/>
          </a:xfrm>
          <a:prstGeom prst="rect">
            <a:avLst/>
          </a:prstGeom>
        </p:spPr>
      </p:pic>
      <p:sp>
        <p:nvSpPr>
          <p:cNvPr id="8" name="Titel 9">
            <a:extLst>
              <a:ext uri="{FF2B5EF4-FFF2-40B4-BE49-F238E27FC236}">
                <a16:creationId xmlns:a16="http://schemas.microsoft.com/office/drawing/2014/main" id="{CF457C60-6647-FB77-13F8-FB10F76B1EB9}"/>
              </a:ext>
            </a:extLst>
          </p:cNvPr>
          <p:cNvSpPr>
            <a:spLocks noGrp="1"/>
          </p:cNvSpPr>
          <p:nvPr>
            <p:ph type="title"/>
          </p:nvPr>
        </p:nvSpPr>
        <p:spPr>
          <a:xfrm>
            <a:off x="1600200" y="476250"/>
            <a:ext cx="8229600" cy="1143000"/>
          </a:xfrm>
        </p:spPr>
        <p:txBody>
          <a:bodyPr/>
          <a:lstStyle>
            <a:lvl1pPr algn="l">
              <a:defRPr/>
            </a:lvl1pPr>
          </a:lstStyle>
          <a:p>
            <a:r>
              <a:rPr lang="nl-NL" dirty="0"/>
              <a:t>Klik om stijl te bewerken</a:t>
            </a:r>
          </a:p>
        </p:txBody>
      </p:sp>
      <p:sp>
        <p:nvSpPr>
          <p:cNvPr id="9" name="Tijdelijke aanduiding voor inhoud 8">
            <a:extLst>
              <a:ext uri="{FF2B5EF4-FFF2-40B4-BE49-F238E27FC236}">
                <a16:creationId xmlns:a16="http://schemas.microsoft.com/office/drawing/2014/main" id="{D0F273BB-B739-1794-7357-485A685A7E7C}"/>
              </a:ext>
            </a:extLst>
          </p:cNvPr>
          <p:cNvSpPr>
            <a:spLocks noGrp="1"/>
          </p:cNvSpPr>
          <p:nvPr>
            <p:ph sz="quarter" idx="10"/>
          </p:nvPr>
        </p:nvSpPr>
        <p:spPr>
          <a:xfrm>
            <a:off x="860483" y="2095500"/>
            <a:ext cx="16611600" cy="6477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86873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uw rechts">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302F034-358F-FE7A-9EBA-04918EA5B18C}"/>
              </a:ext>
            </a:extLst>
          </p:cNvPr>
          <p:cNvPicPr>
            <a:picLocks noChangeAspect="1"/>
          </p:cNvPicPr>
          <p:nvPr userDrawn="1"/>
        </p:nvPicPr>
        <p:blipFill>
          <a:blip r:embed="rId2"/>
          <a:stretch>
            <a:fillRect/>
          </a:stretch>
        </p:blipFill>
        <p:spPr>
          <a:xfrm>
            <a:off x="0" y="0"/>
            <a:ext cx="18364200" cy="10303032"/>
          </a:xfrm>
          <a:prstGeom prst="rect">
            <a:avLst/>
          </a:prstGeom>
        </p:spPr>
      </p:pic>
      <p:sp>
        <p:nvSpPr>
          <p:cNvPr id="9" name="Tijdelijke aanduiding voor inhoud 8">
            <a:extLst>
              <a:ext uri="{FF2B5EF4-FFF2-40B4-BE49-F238E27FC236}">
                <a16:creationId xmlns:a16="http://schemas.microsoft.com/office/drawing/2014/main" id="{C5AF91EE-FA0A-FD7F-8B76-8E830C0A096F}"/>
              </a:ext>
            </a:extLst>
          </p:cNvPr>
          <p:cNvSpPr>
            <a:spLocks noGrp="1"/>
          </p:cNvSpPr>
          <p:nvPr>
            <p:ph sz="quarter" idx="10"/>
          </p:nvPr>
        </p:nvSpPr>
        <p:spPr>
          <a:xfrm>
            <a:off x="860483" y="2095500"/>
            <a:ext cx="16611600" cy="6477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a:extLst>
              <a:ext uri="{FF2B5EF4-FFF2-40B4-BE49-F238E27FC236}">
                <a16:creationId xmlns:a16="http://schemas.microsoft.com/office/drawing/2014/main" id="{DCA1B0C5-6E27-5374-DC72-9ABD410D6EBE}"/>
              </a:ext>
            </a:extLst>
          </p:cNvPr>
          <p:cNvSpPr>
            <a:spLocks noGrp="1"/>
          </p:cNvSpPr>
          <p:nvPr>
            <p:ph type="title"/>
          </p:nvPr>
        </p:nvSpPr>
        <p:spPr>
          <a:xfrm>
            <a:off x="1600200" y="476250"/>
            <a:ext cx="8229600" cy="1143000"/>
          </a:xfrm>
        </p:spPr>
        <p:txBody>
          <a:bodyPr/>
          <a:lstStyle>
            <a:lvl1pPr algn="l">
              <a:defRPr/>
            </a:lvl1pPr>
          </a:lstStyle>
          <a:p>
            <a:r>
              <a:rPr lang="nl-NL" dirty="0"/>
              <a:t>Klik om stijl te bewerken</a:t>
            </a:r>
          </a:p>
        </p:txBody>
      </p:sp>
    </p:spTree>
    <p:extLst>
      <p:ext uri="{BB962C8B-B14F-4D97-AF65-F5344CB8AC3E}">
        <p14:creationId xmlns:p14="http://schemas.microsoft.com/office/powerpoint/2010/main" val="2829470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uw links">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80898DC-B50D-162E-7FFD-FBD130FED9DA}"/>
              </a:ext>
            </a:extLst>
          </p:cNvPr>
          <p:cNvPicPr>
            <a:picLocks noChangeAspect="1"/>
          </p:cNvPicPr>
          <p:nvPr userDrawn="1"/>
        </p:nvPicPr>
        <p:blipFill>
          <a:blip r:embed="rId2"/>
          <a:stretch>
            <a:fillRect/>
          </a:stretch>
        </p:blipFill>
        <p:spPr>
          <a:xfrm>
            <a:off x="0" y="0"/>
            <a:ext cx="18364200" cy="10310005"/>
          </a:xfrm>
          <a:prstGeom prst="rect">
            <a:avLst/>
          </a:prstGeom>
        </p:spPr>
      </p:pic>
      <p:sp>
        <p:nvSpPr>
          <p:cNvPr id="8" name="Titel 9">
            <a:extLst>
              <a:ext uri="{FF2B5EF4-FFF2-40B4-BE49-F238E27FC236}">
                <a16:creationId xmlns:a16="http://schemas.microsoft.com/office/drawing/2014/main" id="{CF457C60-6647-FB77-13F8-FB10F76B1EB9}"/>
              </a:ext>
            </a:extLst>
          </p:cNvPr>
          <p:cNvSpPr>
            <a:spLocks noGrp="1"/>
          </p:cNvSpPr>
          <p:nvPr>
            <p:ph type="title"/>
          </p:nvPr>
        </p:nvSpPr>
        <p:spPr>
          <a:xfrm>
            <a:off x="1600200" y="476250"/>
            <a:ext cx="8229600" cy="1143000"/>
          </a:xfrm>
        </p:spPr>
        <p:txBody>
          <a:bodyPr/>
          <a:lstStyle>
            <a:lvl1pPr algn="l">
              <a:defRPr/>
            </a:lvl1pPr>
          </a:lstStyle>
          <a:p>
            <a:r>
              <a:rPr lang="nl-NL" dirty="0"/>
              <a:t>Klik om stijl te bewerken</a:t>
            </a:r>
          </a:p>
        </p:txBody>
      </p:sp>
      <p:sp>
        <p:nvSpPr>
          <p:cNvPr id="9" name="Tijdelijke aanduiding voor inhoud 8">
            <a:extLst>
              <a:ext uri="{FF2B5EF4-FFF2-40B4-BE49-F238E27FC236}">
                <a16:creationId xmlns:a16="http://schemas.microsoft.com/office/drawing/2014/main" id="{D0F273BB-B739-1794-7357-485A685A7E7C}"/>
              </a:ext>
            </a:extLst>
          </p:cNvPr>
          <p:cNvSpPr>
            <a:spLocks noGrp="1"/>
          </p:cNvSpPr>
          <p:nvPr>
            <p:ph sz="quarter" idx="10"/>
          </p:nvPr>
        </p:nvSpPr>
        <p:spPr>
          <a:xfrm>
            <a:off x="860483" y="2095500"/>
            <a:ext cx="16611600" cy="6477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94456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roze">
    <p:bg>
      <p:bgPr>
        <a:solidFill>
          <a:srgbClr val="E3025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8DADAAD-3408-3B6E-22E2-2C267F667EC3}"/>
              </a:ext>
            </a:extLst>
          </p:cNvPr>
          <p:cNvSpPr>
            <a:spLocks noGrp="1"/>
          </p:cNvSpPr>
          <p:nvPr>
            <p:ph type="title"/>
          </p:nvPr>
        </p:nvSpPr>
        <p:spPr>
          <a:xfrm>
            <a:off x="3162300" y="4572000"/>
            <a:ext cx="11963400" cy="1143000"/>
          </a:xfrm>
        </p:spPr>
        <p:txBody>
          <a:bodyPr>
            <a:noAutofit/>
          </a:bodyPr>
          <a:lstStyle>
            <a:lvl1pPr>
              <a:defRPr sz="8800"/>
            </a:lvl1pPr>
          </a:lstStyle>
          <a:p>
            <a:r>
              <a:rPr lang="nl-NL" dirty="0"/>
              <a:t>Klik om stijl te bewerken</a:t>
            </a:r>
          </a:p>
        </p:txBody>
      </p:sp>
    </p:spTree>
    <p:extLst>
      <p:ext uri="{BB962C8B-B14F-4D97-AF65-F5344CB8AC3E}">
        <p14:creationId xmlns:p14="http://schemas.microsoft.com/office/powerpoint/2010/main" val="235739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blauw">
    <p:bg>
      <p:bgPr>
        <a:solidFill>
          <a:srgbClr val="005689"/>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80F1E53-7A8E-096A-380F-54023705D27D}"/>
              </a:ext>
            </a:extLst>
          </p:cNvPr>
          <p:cNvSpPr>
            <a:spLocks noGrp="1"/>
          </p:cNvSpPr>
          <p:nvPr>
            <p:ph type="title"/>
          </p:nvPr>
        </p:nvSpPr>
        <p:spPr>
          <a:xfrm>
            <a:off x="3162300" y="4572000"/>
            <a:ext cx="11963400" cy="1143000"/>
          </a:xfrm>
        </p:spPr>
        <p:txBody>
          <a:bodyPr>
            <a:noAutofit/>
          </a:bodyPr>
          <a:lstStyle>
            <a:lvl1pPr>
              <a:defRPr sz="8800"/>
            </a:lvl1pPr>
          </a:lstStyle>
          <a:p>
            <a:r>
              <a:rPr lang="nl-NL" dirty="0"/>
              <a:t>Klik om stijl te bewerken</a:t>
            </a:r>
          </a:p>
        </p:txBody>
      </p:sp>
    </p:spTree>
    <p:extLst>
      <p:ext uri="{BB962C8B-B14F-4D97-AF65-F5344CB8AC3E}">
        <p14:creationId xmlns:p14="http://schemas.microsoft.com/office/powerpoint/2010/main" val="959596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8400C149-752A-0F2E-9A96-9EF76A454E34}"/>
              </a:ext>
            </a:extLst>
          </p:cNvPr>
          <p:cNvPicPr>
            <a:picLocks noChangeAspect="1"/>
          </p:cNvPicPr>
          <p:nvPr userDrawn="1"/>
        </p:nvPicPr>
        <p:blipFill>
          <a:blip r:embed="rId2"/>
          <a:stretch>
            <a:fillRect/>
          </a:stretch>
        </p:blipFill>
        <p:spPr>
          <a:xfrm>
            <a:off x="0" y="0"/>
            <a:ext cx="18374710" cy="10287000"/>
          </a:xfrm>
          <a:prstGeom prst="rect">
            <a:avLst/>
          </a:prstGeom>
        </p:spPr>
      </p:pic>
      <p:sp>
        <p:nvSpPr>
          <p:cNvPr id="8" name="Titel 7">
            <a:extLst>
              <a:ext uri="{FF2B5EF4-FFF2-40B4-BE49-F238E27FC236}">
                <a16:creationId xmlns:a16="http://schemas.microsoft.com/office/drawing/2014/main" id="{24798DC8-146C-133E-0CD4-6286E6986055}"/>
              </a:ext>
            </a:extLst>
          </p:cNvPr>
          <p:cNvSpPr>
            <a:spLocks noGrp="1"/>
          </p:cNvSpPr>
          <p:nvPr>
            <p:ph type="title"/>
          </p:nvPr>
        </p:nvSpPr>
        <p:spPr>
          <a:xfrm>
            <a:off x="5029200" y="1028700"/>
            <a:ext cx="8229600" cy="1143000"/>
          </a:xfrm>
        </p:spPr>
        <p:txBody>
          <a:bodyPr>
            <a:normAutofit/>
          </a:bodyPr>
          <a:lstStyle>
            <a:lvl1pPr>
              <a:defRPr sz="5400">
                <a:solidFill>
                  <a:schemeClr val="bg1"/>
                </a:solidFill>
              </a:defRPr>
            </a:lvl1pPr>
          </a:lstStyle>
          <a:p>
            <a:r>
              <a:rPr lang="nl-NL" dirty="0"/>
              <a:t>Klik om stijl te bewerken</a:t>
            </a:r>
          </a:p>
        </p:txBody>
      </p:sp>
    </p:spTree>
    <p:extLst>
      <p:ext uri="{BB962C8B-B14F-4D97-AF65-F5344CB8AC3E}">
        <p14:creationId xmlns:p14="http://schemas.microsoft.com/office/powerpoint/2010/main" val="306637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10/30/2025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2"/>
                </a:solidFill>
              </a:defRPr>
            </a:lvl1pPr>
          </a:lstStyle>
          <a:p>
            <a:fld id="{B6F15528-21DE-4FAA-801E-634DDDAF4B2B}"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62" r:id="rId5"/>
    <p:sldLayoutId id="2147483663" r:id="rId6"/>
    <p:sldLayoutId id="2147483659" r:id="rId7"/>
    <p:sldLayoutId id="2147483660" r:id="rId8"/>
    <p:sldLayoutId id="2147483661" r:id="rId9"/>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8600" y="5753100"/>
            <a:ext cx="2743200" cy="1509712"/>
          </a:xfrm>
          <a:custGeom>
            <a:avLst/>
            <a:gdLst/>
            <a:ahLst/>
            <a:cxnLst/>
            <a:rect l="l" t="t" r="r" b="b"/>
            <a:pathLst>
              <a:path w="6252005" h="6252005">
                <a:moveTo>
                  <a:pt x="0" y="0"/>
                </a:moveTo>
                <a:lnTo>
                  <a:pt x="6252004" y="0"/>
                </a:lnTo>
                <a:lnTo>
                  <a:pt x="6252004" y="6252005"/>
                </a:lnTo>
                <a:lnTo>
                  <a:pt x="0" y="6252005"/>
                </a:lnTo>
                <a:lnTo>
                  <a:pt x="0" y="0"/>
                </a:lnTo>
                <a:close/>
              </a:path>
            </a:pathLst>
          </a:custGeom>
          <a:blipFill>
            <a:blip r:embed="rId2"/>
            <a:stretch>
              <a:fillRect t="-46840" b="-48511"/>
            </a:stretch>
          </a:blipFill>
        </p:spPr>
        <p:txBody>
          <a:bodyPr/>
          <a:lstStyle/>
          <a:p>
            <a:endParaRPr lang="nl-NL"/>
          </a:p>
        </p:txBody>
      </p:sp>
      <p:sp>
        <p:nvSpPr>
          <p:cNvPr id="3" name="TextBox 3"/>
          <p:cNvSpPr txBox="1"/>
          <p:nvPr/>
        </p:nvSpPr>
        <p:spPr>
          <a:xfrm>
            <a:off x="1447800" y="1017449"/>
            <a:ext cx="15392400" cy="1344599"/>
          </a:xfrm>
          <a:prstGeom prst="rect">
            <a:avLst/>
          </a:prstGeom>
        </p:spPr>
        <p:txBody>
          <a:bodyPr wrap="square" lIns="0" tIns="0" rIns="0" bIns="0" rtlCol="0" anchor="t">
            <a:spAutoFit/>
          </a:bodyPr>
          <a:lstStyle/>
          <a:p>
            <a:pPr algn="ctr">
              <a:lnSpc>
                <a:spcPts val="11200"/>
              </a:lnSpc>
            </a:pPr>
            <a:r>
              <a:rPr lang="en-US" sz="8000" b="1" dirty="0">
                <a:solidFill>
                  <a:srgbClr val="E30251"/>
                </a:solidFill>
                <a:latin typeface="Source Sans Pro Bold"/>
                <a:ea typeface="Source Sans Pro Bold"/>
                <a:cs typeface="Source Sans Pro Bold"/>
                <a:sym typeface="Source Sans Pro Bold"/>
              </a:rPr>
              <a:t>Feedback </a:t>
            </a:r>
            <a:r>
              <a:rPr lang="en-US" sz="8000" b="1" dirty="0" err="1">
                <a:solidFill>
                  <a:srgbClr val="E30251"/>
                </a:solidFill>
                <a:latin typeface="Source Sans Pro Bold"/>
                <a:ea typeface="Source Sans Pro Bold"/>
                <a:cs typeface="Source Sans Pro Bold"/>
                <a:sym typeface="Source Sans Pro Bold"/>
              </a:rPr>
              <a:t>geven</a:t>
            </a:r>
            <a:r>
              <a:rPr lang="en-US" sz="8000" b="1" dirty="0">
                <a:solidFill>
                  <a:srgbClr val="E30251"/>
                </a:solidFill>
                <a:latin typeface="Source Sans Pro Bold"/>
                <a:ea typeface="Source Sans Pro Bold"/>
                <a:cs typeface="Source Sans Pro Bold"/>
                <a:sym typeface="Source Sans Pro Bold"/>
              </a:rPr>
              <a:t> </a:t>
            </a:r>
            <a:r>
              <a:rPr lang="en-US" sz="8000" b="1" dirty="0" err="1">
                <a:solidFill>
                  <a:srgbClr val="E30251"/>
                </a:solidFill>
                <a:latin typeface="Source Sans Pro Bold"/>
                <a:ea typeface="Source Sans Pro Bold"/>
                <a:cs typeface="Source Sans Pro Bold"/>
                <a:sym typeface="Source Sans Pro Bold"/>
              </a:rPr>
              <a:t>aan</a:t>
            </a:r>
            <a:r>
              <a:rPr lang="en-US" sz="8000" b="1" dirty="0">
                <a:solidFill>
                  <a:srgbClr val="E30251"/>
                </a:solidFill>
                <a:latin typeface="Source Sans Pro Bold"/>
                <a:ea typeface="Source Sans Pro Bold"/>
                <a:cs typeface="Source Sans Pro Bold"/>
                <a:sym typeface="Source Sans Pro Bold"/>
              </a:rPr>
              <a:t> je team</a:t>
            </a:r>
          </a:p>
        </p:txBody>
      </p:sp>
      <p:sp>
        <p:nvSpPr>
          <p:cNvPr id="11" name="Titel 10">
            <a:extLst>
              <a:ext uri="{FF2B5EF4-FFF2-40B4-BE49-F238E27FC236}">
                <a16:creationId xmlns:a16="http://schemas.microsoft.com/office/drawing/2014/main" id="{6705B55C-2E01-A36D-B336-564B67E0CC90}"/>
              </a:ext>
            </a:extLst>
          </p:cNvPr>
          <p:cNvSpPr>
            <a:spLocks noGrp="1"/>
          </p:cNvSpPr>
          <p:nvPr>
            <p:ph type="title"/>
          </p:nvPr>
        </p:nvSpPr>
        <p:spPr/>
        <p:txBody>
          <a:bodyPr/>
          <a:lstStyle/>
          <a:p>
            <a:r>
              <a:rPr lang="nl-NL" dirty="0"/>
              <a:t>Oefening: (C)O</a:t>
            </a:r>
            <a:r>
              <a:rPr lang="nl-NL" baseline="-25000" dirty="0"/>
              <a:t>2</a:t>
            </a:r>
            <a:endParaRPr lang="nl-NL" dirty="0"/>
          </a:p>
        </p:txBody>
      </p:sp>
      <p:sp>
        <p:nvSpPr>
          <p:cNvPr id="4" name="Freeform 13">
            <a:extLst>
              <a:ext uri="{FF2B5EF4-FFF2-40B4-BE49-F238E27FC236}">
                <a16:creationId xmlns:a16="http://schemas.microsoft.com/office/drawing/2014/main" id="{9A723720-D3FE-0991-126F-E9316BF9D12A}"/>
              </a:ext>
            </a:extLst>
          </p:cNvPr>
          <p:cNvSpPr/>
          <p:nvPr/>
        </p:nvSpPr>
        <p:spPr>
          <a:xfrm>
            <a:off x="14318809" y="6134100"/>
            <a:ext cx="3991845" cy="1353507"/>
          </a:xfrm>
          <a:custGeom>
            <a:avLst/>
            <a:gdLst/>
            <a:ahLst/>
            <a:cxnLst/>
            <a:rect l="l" t="t" r="r" b="b"/>
            <a:pathLst>
              <a:path w="3991845" h="1353507">
                <a:moveTo>
                  <a:pt x="0" y="0"/>
                </a:moveTo>
                <a:lnTo>
                  <a:pt x="3991845" y="0"/>
                </a:lnTo>
                <a:lnTo>
                  <a:pt x="3991845" y="1353507"/>
                </a:lnTo>
                <a:lnTo>
                  <a:pt x="0" y="1353507"/>
                </a:lnTo>
                <a:lnTo>
                  <a:pt x="0" y="0"/>
                </a:lnTo>
                <a:close/>
              </a:path>
            </a:pathLst>
          </a:custGeom>
          <a:blipFill>
            <a:blip r:embed="rId3"/>
            <a:stretch>
              <a:fillRect/>
            </a:stretch>
          </a:blipFill>
        </p:spPr>
        <p:txBody>
          <a:bodyPr/>
          <a:lstStyle/>
          <a:p>
            <a:endParaRPr lang="nl-NL"/>
          </a:p>
        </p:txBody>
      </p:sp>
      <p:sp>
        <p:nvSpPr>
          <p:cNvPr id="6" name="TextBox 3">
            <a:extLst>
              <a:ext uri="{FF2B5EF4-FFF2-40B4-BE49-F238E27FC236}">
                <a16:creationId xmlns:a16="http://schemas.microsoft.com/office/drawing/2014/main" id="{B75DBA1E-4781-BA4C-C997-86A49597F13E}"/>
              </a:ext>
            </a:extLst>
          </p:cNvPr>
          <p:cNvSpPr txBox="1"/>
          <p:nvPr/>
        </p:nvSpPr>
        <p:spPr>
          <a:xfrm>
            <a:off x="1200674" y="1994664"/>
            <a:ext cx="16002000" cy="1224246"/>
          </a:xfrm>
          <a:prstGeom prst="rect">
            <a:avLst/>
          </a:prstGeom>
        </p:spPr>
        <p:txBody>
          <a:bodyPr wrap="square" lIns="0" tIns="0" rIns="0" bIns="0" rtlCol="0" anchor="t">
            <a:spAutoFit/>
          </a:bodyPr>
          <a:lstStyle/>
          <a:p>
            <a:pPr algn="ctr">
              <a:lnSpc>
                <a:spcPts val="11200"/>
              </a:lnSpc>
            </a:pPr>
            <a:r>
              <a:rPr lang="en-US" sz="3600" b="1" i="1" dirty="0">
                <a:solidFill>
                  <a:srgbClr val="E30251"/>
                </a:solidFill>
                <a:latin typeface="Source Sans Pro Bold"/>
                <a:ea typeface="Source Sans Pro Bold"/>
                <a:cs typeface="Source Sans Pro Bold"/>
                <a:sym typeface="Source Sans Pro Bold"/>
              </a:rPr>
              <a:t>In het </a:t>
            </a:r>
            <a:r>
              <a:rPr lang="en-US" sz="3600" b="1" i="1" dirty="0" err="1">
                <a:solidFill>
                  <a:srgbClr val="E30251"/>
                </a:solidFill>
                <a:latin typeface="Source Sans Pro Bold"/>
                <a:ea typeface="Source Sans Pro Bold"/>
                <a:cs typeface="Source Sans Pro Bold"/>
                <a:sym typeface="Source Sans Pro Bold"/>
              </a:rPr>
              <a:t>kader</a:t>
            </a:r>
            <a:r>
              <a:rPr lang="en-US" sz="3600" b="1" i="1" dirty="0">
                <a:solidFill>
                  <a:srgbClr val="E30251"/>
                </a:solidFill>
                <a:latin typeface="Source Sans Pro Bold"/>
                <a:ea typeface="Source Sans Pro Bold"/>
                <a:cs typeface="Source Sans Pro Bold"/>
                <a:sym typeface="Source Sans Pro Bold"/>
              </a:rPr>
              <a:t> van </a:t>
            </a:r>
            <a:r>
              <a:rPr lang="en-US" sz="3600" b="1" i="1" dirty="0" err="1">
                <a:solidFill>
                  <a:srgbClr val="E30251"/>
                </a:solidFill>
                <a:latin typeface="Source Sans Pro Bold"/>
                <a:ea typeface="Source Sans Pro Bold"/>
                <a:cs typeface="Source Sans Pro Bold"/>
                <a:sym typeface="Source Sans Pro Bold"/>
              </a:rPr>
              <a:t>implementatie</a:t>
            </a:r>
            <a:r>
              <a:rPr lang="en-US" sz="3600" b="1" i="1" dirty="0">
                <a:solidFill>
                  <a:srgbClr val="E30251"/>
                </a:solidFill>
                <a:latin typeface="Source Sans Pro Bold"/>
                <a:ea typeface="Source Sans Pro Bold"/>
                <a:cs typeface="Source Sans Pro Bold"/>
                <a:sym typeface="Source Sans Pro Bold"/>
              </a:rPr>
              <a:t> van de SBAR</a:t>
            </a:r>
          </a:p>
        </p:txBody>
      </p:sp>
      <p:pic>
        <p:nvPicPr>
          <p:cNvPr id="1026" name="Picture 2" descr="Beter feedback geven met deze 20 tips - Zorgteamtraining">
            <a:extLst>
              <a:ext uri="{FF2B5EF4-FFF2-40B4-BE49-F238E27FC236}">
                <a16:creationId xmlns:a16="http://schemas.microsoft.com/office/drawing/2014/main" id="{CA91CB65-B6C3-0A92-2FE1-B288B24A0F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3355" y="3527605"/>
            <a:ext cx="4020347" cy="37216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Hypoxia Vectors, Clipart &amp; Illustrations for Free Download - illustAC">
            <a:extLst>
              <a:ext uri="{FF2B5EF4-FFF2-40B4-BE49-F238E27FC236}">
                <a16:creationId xmlns:a16="http://schemas.microsoft.com/office/drawing/2014/main" id="{9701338D-F317-1B9F-320F-3E1A417AA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97" b="1"/>
          <a:stretch>
            <a:fillRect/>
          </a:stretch>
        </p:blipFill>
        <p:spPr bwMode="auto">
          <a:xfrm>
            <a:off x="1" y="10"/>
            <a:ext cx="11963399" cy="10286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87528" y="0"/>
            <a:ext cx="10600467" cy="10287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el 2">
            <a:extLst>
              <a:ext uri="{FF2B5EF4-FFF2-40B4-BE49-F238E27FC236}">
                <a16:creationId xmlns:a16="http://schemas.microsoft.com/office/drawing/2014/main" id="{48957F5E-8468-28C6-0F70-D8504A89E2E3}"/>
              </a:ext>
            </a:extLst>
          </p:cNvPr>
          <p:cNvSpPr>
            <a:spLocks noGrp="1"/>
          </p:cNvSpPr>
          <p:nvPr>
            <p:ph type="title"/>
          </p:nvPr>
        </p:nvSpPr>
        <p:spPr>
          <a:xfrm>
            <a:off x="9753600" y="1676400"/>
            <a:ext cx="8381999" cy="6934200"/>
          </a:xfrm>
          <a:noFill/>
        </p:spPr>
        <p:txBody>
          <a:bodyPr vert="horz" lIns="91440" tIns="45720" rIns="91440" bIns="45720" rtlCol="0" anchor="b">
            <a:normAutofit/>
          </a:bodyPr>
          <a:lstStyle/>
          <a:p>
            <a:pPr algn="l">
              <a:lnSpc>
                <a:spcPct val="90000"/>
              </a:lnSpc>
            </a:pPr>
            <a:r>
              <a:rPr lang="en-US" sz="3600" dirty="0"/>
              <a:t>Feedback </a:t>
            </a:r>
            <a:r>
              <a:rPr lang="en-US" sz="3600" dirty="0" err="1"/>
              <a:t>geven</a:t>
            </a:r>
            <a:r>
              <a:rPr lang="en-US" sz="3600" dirty="0"/>
              <a:t>, </a:t>
            </a:r>
            <a:r>
              <a:rPr lang="en-US" sz="3600" dirty="0" err="1"/>
              <a:t>gericht</a:t>
            </a:r>
            <a:r>
              <a:rPr lang="en-US" sz="3600" dirty="0"/>
              <a:t> op:</a:t>
            </a:r>
            <a:r>
              <a:rPr lang="en-US" sz="3600" b="0" dirty="0"/>
              <a:t> </a:t>
            </a:r>
            <a:br>
              <a:rPr lang="en-US" sz="3600" b="0" dirty="0"/>
            </a:br>
            <a:r>
              <a:rPr lang="en-US" sz="3600" b="0" dirty="0"/>
              <a:t>1. Je </a:t>
            </a:r>
            <a:r>
              <a:rPr lang="en-US" sz="3600" b="0" dirty="0" err="1"/>
              <a:t>verantwoordelijkheid</a:t>
            </a:r>
            <a:r>
              <a:rPr lang="en-US" sz="3600" b="0" dirty="0"/>
              <a:t> </a:t>
            </a:r>
            <a:r>
              <a:rPr lang="en-US" sz="3600" b="0" dirty="0" err="1"/>
              <a:t>bij</a:t>
            </a:r>
            <a:r>
              <a:rPr lang="en-US" sz="3600" b="0" dirty="0"/>
              <a:t> het </a:t>
            </a:r>
            <a:r>
              <a:rPr lang="en-US" sz="3600" b="0" dirty="0" err="1"/>
              <a:t>implementeren</a:t>
            </a:r>
            <a:r>
              <a:rPr lang="en-US" sz="3600" b="0" dirty="0"/>
              <a:t> van de SBAR </a:t>
            </a:r>
            <a:br>
              <a:rPr lang="en-US" sz="3600" b="0" dirty="0"/>
            </a:br>
            <a:r>
              <a:rPr lang="en-US" sz="3600" b="0" dirty="0"/>
              <a:t>2. </a:t>
            </a:r>
            <a:r>
              <a:rPr lang="en-US" sz="3600" b="0" dirty="0" err="1"/>
              <a:t>Een</a:t>
            </a:r>
            <a:r>
              <a:rPr lang="en-US" sz="3600" b="0" dirty="0"/>
              <a:t> </a:t>
            </a:r>
            <a:r>
              <a:rPr lang="en-US" sz="3600" b="0" dirty="0" err="1"/>
              <a:t>goede</a:t>
            </a:r>
            <a:r>
              <a:rPr lang="en-US" sz="3600" b="0" dirty="0"/>
              <a:t> </a:t>
            </a:r>
            <a:r>
              <a:rPr lang="en-US" sz="3600" b="0" dirty="0" err="1"/>
              <a:t>communicatie</a:t>
            </a:r>
            <a:r>
              <a:rPr lang="en-US" sz="3600" b="0" dirty="0"/>
              <a:t> via de SBAR-</a:t>
            </a:r>
            <a:r>
              <a:rPr lang="en-US" sz="3600" b="0" dirty="0" err="1"/>
              <a:t>methode</a:t>
            </a:r>
            <a:r>
              <a:rPr lang="en-US" sz="3600" b="0" dirty="0"/>
              <a:t> </a:t>
            </a:r>
            <a:r>
              <a:rPr lang="en-US" sz="3600" b="0" dirty="0" err="1"/>
              <a:t>binnen</a:t>
            </a:r>
            <a:r>
              <a:rPr lang="en-US" sz="3600" b="0" dirty="0"/>
              <a:t> je team</a:t>
            </a:r>
            <a:br>
              <a:rPr lang="en-US" sz="3600" b="0" dirty="0"/>
            </a:br>
            <a:br>
              <a:rPr lang="en-US" sz="3600" b="0" dirty="0"/>
            </a:br>
            <a:r>
              <a:rPr lang="en-US" sz="3600" dirty="0"/>
              <a:t>Het </a:t>
            </a:r>
            <a:r>
              <a:rPr lang="en-US" sz="3600" dirty="0" err="1"/>
              <a:t>leveren</a:t>
            </a:r>
            <a:r>
              <a:rPr lang="en-US" sz="3600" dirty="0"/>
              <a:t> van </a:t>
            </a:r>
            <a:r>
              <a:rPr lang="en-US" sz="3600" dirty="0" err="1"/>
              <a:t>een</a:t>
            </a:r>
            <a:r>
              <a:rPr lang="en-US" sz="3600" dirty="0"/>
              <a:t> </a:t>
            </a:r>
            <a:r>
              <a:rPr lang="en-US" sz="3600" dirty="0" err="1"/>
              <a:t>bijdrage</a:t>
            </a:r>
            <a:r>
              <a:rPr lang="en-US" sz="3600" dirty="0"/>
              <a:t>:</a:t>
            </a:r>
            <a:br>
              <a:rPr lang="en-US" sz="3600" dirty="0"/>
            </a:br>
            <a:r>
              <a:rPr lang="en-US" sz="3600" dirty="0"/>
              <a:t>1. </a:t>
            </a:r>
            <a:r>
              <a:rPr lang="en-US" sz="3600" b="0" dirty="0" err="1"/>
              <a:t>Welke</a:t>
            </a:r>
            <a:r>
              <a:rPr lang="en-US" sz="3600" b="0" dirty="0"/>
              <a:t> </a:t>
            </a:r>
            <a:r>
              <a:rPr lang="en-US" sz="3600" b="0" dirty="0" err="1"/>
              <a:t>zuurstof</a:t>
            </a:r>
            <a:r>
              <a:rPr lang="en-US" sz="3600" b="0" dirty="0"/>
              <a:t> (of O</a:t>
            </a:r>
            <a:r>
              <a:rPr lang="en-US" sz="3600" b="0" baseline="-25000" dirty="0"/>
              <a:t>2</a:t>
            </a:r>
            <a:r>
              <a:rPr lang="en-US" sz="3600" b="0" dirty="0"/>
              <a:t>) </a:t>
            </a:r>
            <a:r>
              <a:rPr lang="en-US" sz="3600" b="0" dirty="0" err="1"/>
              <a:t>voegt</a:t>
            </a:r>
            <a:r>
              <a:rPr lang="en-US" sz="3600" b="0" dirty="0"/>
              <a:t> je toe </a:t>
            </a:r>
            <a:br>
              <a:rPr lang="en-US" sz="3600" b="0" dirty="0"/>
            </a:br>
            <a:r>
              <a:rPr lang="en-US" sz="3600" b="0" dirty="0"/>
              <a:t>2. </a:t>
            </a:r>
            <a:r>
              <a:rPr lang="en-US" sz="3600" b="0" dirty="0" err="1"/>
              <a:t>Welke</a:t>
            </a:r>
            <a:r>
              <a:rPr lang="en-US" sz="3600" b="0" dirty="0"/>
              <a:t> </a:t>
            </a:r>
            <a:r>
              <a:rPr lang="en-US" sz="3600" b="0" dirty="0" err="1"/>
              <a:t>energie</a:t>
            </a:r>
            <a:r>
              <a:rPr lang="en-US" sz="3600" b="0" dirty="0"/>
              <a:t> </a:t>
            </a:r>
            <a:r>
              <a:rPr lang="en-US" sz="3600" b="0" dirty="0" err="1"/>
              <a:t>wordt</a:t>
            </a:r>
            <a:r>
              <a:rPr lang="en-US" sz="3600" b="0" dirty="0"/>
              <a:t> </a:t>
            </a:r>
            <a:r>
              <a:rPr lang="en-US" sz="3600" b="0" dirty="0" err="1"/>
              <a:t>aan</a:t>
            </a:r>
            <a:r>
              <a:rPr lang="en-US" sz="3600" b="0" dirty="0"/>
              <a:t> je team </a:t>
            </a:r>
            <a:r>
              <a:rPr lang="en-US" sz="3600" b="0" dirty="0" err="1"/>
              <a:t>onttrokken</a:t>
            </a:r>
            <a:r>
              <a:rPr lang="en-US" sz="3600" b="0" dirty="0"/>
              <a:t> </a:t>
            </a:r>
            <a:br>
              <a:rPr lang="en-US" sz="3600" b="0" dirty="0"/>
            </a:br>
            <a:r>
              <a:rPr lang="en-US" sz="3600" b="0" dirty="0"/>
              <a:t>3. </a:t>
            </a:r>
            <a:r>
              <a:rPr lang="en-US" sz="3600" b="0" dirty="0" err="1"/>
              <a:t>Waar</a:t>
            </a:r>
            <a:r>
              <a:rPr lang="en-US" sz="3600" b="0" dirty="0"/>
              <a:t> </a:t>
            </a:r>
            <a:r>
              <a:rPr lang="en-US" sz="3600" b="0" dirty="0" err="1"/>
              <a:t>zorgt</a:t>
            </a:r>
            <a:r>
              <a:rPr lang="en-US" sz="3600" b="0" dirty="0"/>
              <a:t> je </a:t>
            </a:r>
            <a:r>
              <a:rPr lang="en-US" sz="3600" b="0" dirty="0" err="1"/>
              <a:t>gedrag</a:t>
            </a:r>
            <a:r>
              <a:rPr lang="en-US" sz="3600" b="0" dirty="0"/>
              <a:t> </a:t>
            </a:r>
            <a:r>
              <a:rPr lang="en-US" sz="3600" b="0" dirty="0" err="1"/>
              <a:t>voor</a:t>
            </a:r>
            <a:r>
              <a:rPr lang="en-US" sz="3600" b="0" dirty="0"/>
              <a:t> </a:t>
            </a:r>
            <a:r>
              <a:rPr lang="en-US" sz="3600" b="0" dirty="0" err="1"/>
              <a:t>ongewenste</a:t>
            </a:r>
            <a:r>
              <a:rPr lang="en-US" sz="3600" b="0" dirty="0"/>
              <a:t> </a:t>
            </a:r>
            <a:r>
              <a:rPr lang="en-US" sz="3600" b="0" dirty="0" err="1"/>
              <a:t>verbranding</a:t>
            </a:r>
            <a:r>
              <a:rPr lang="en-US" sz="3600" b="0" dirty="0"/>
              <a:t>, </a:t>
            </a:r>
            <a:r>
              <a:rPr lang="en-US" sz="3600" b="0" dirty="0" err="1"/>
              <a:t>voor</a:t>
            </a:r>
            <a:r>
              <a:rPr lang="en-US" sz="3600" b="0" dirty="0"/>
              <a:t> </a:t>
            </a:r>
            <a:r>
              <a:rPr lang="en-US" sz="3600" b="0" dirty="0" err="1"/>
              <a:t>teveel</a:t>
            </a:r>
            <a:r>
              <a:rPr lang="en-US" sz="3600" b="0" dirty="0"/>
              <a:t> CO</a:t>
            </a:r>
            <a:r>
              <a:rPr lang="en-US" sz="3600" b="0" baseline="-25000" dirty="0"/>
              <a:t>2</a:t>
            </a:r>
            <a:br>
              <a:rPr lang="en-US" sz="2000" b="0" dirty="0"/>
            </a:br>
            <a:endParaRPr lang="en-US" sz="2000" b="0" dirty="0"/>
          </a:p>
        </p:txBody>
      </p:sp>
      <p:sp>
        <p:nvSpPr>
          <p:cNvPr id="5" name="Titel 2">
            <a:extLst>
              <a:ext uri="{FF2B5EF4-FFF2-40B4-BE49-F238E27FC236}">
                <a16:creationId xmlns:a16="http://schemas.microsoft.com/office/drawing/2014/main" id="{C53CA5A8-E92F-5796-BDB3-90AA3748AE17}"/>
              </a:ext>
            </a:extLst>
          </p:cNvPr>
          <p:cNvSpPr txBox="1">
            <a:spLocks/>
          </p:cNvSpPr>
          <p:nvPr/>
        </p:nvSpPr>
        <p:spPr>
          <a:xfrm>
            <a:off x="533400" y="1083166"/>
            <a:ext cx="8610600" cy="1143000"/>
          </a:xfrm>
          <a:prstGeom prst="rect">
            <a:avLst/>
          </a:prstGeom>
          <a:noFill/>
        </p:spPr>
        <p:txBody>
          <a:bodyPr vert="horz" lIns="91440" tIns="45720" rIns="91440" bIns="45720" rtlCol="0" anchor="b">
            <a:noAutofit/>
          </a:bodyPr>
          <a:lstStyle>
            <a:lvl1pPr algn="ctr" defTabSz="914400" rtl="0" eaLnBrk="1" latinLnBrk="0" hangingPunct="1">
              <a:spcBef>
                <a:spcPct val="0"/>
              </a:spcBef>
              <a:buNone/>
              <a:defRPr sz="8800" b="1" kern="1200">
                <a:solidFill>
                  <a:schemeClr val="tx1"/>
                </a:solidFill>
                <a:latin typeface="+mj-lt"/>
                <a:ea typeface="+mj-ea"/>
                <a:cs typeface="+mj-cs"/>
              </a:defRPr>
            </a:lvl1pPr>
          </a:lstStyle>
          <a:p>
            <a:pPr algn="l">
              <a:lnSpc>
                <a:spcPct val="90000"/>
              </a:lnSpc>
            </a:pPr>
            <a:r>
              <a:rPr lang="en-US" sz="4800" dirty="0" err="1">
                <a:solidFill>
                  <a:srgbClr val="005689"/>
                </a:solidFill>
              </a:rPr>
              <a:t>Waar</a:t>
            </a:r>
            <a:r>
              <a:rPr lang="en-US" sz="4800" dirty="0">
                <a:solidFill>
                  <a:srgbClr val="005689"/>
                </a:solidFill>
              </a:rPr>
              <a:t> </a:t>
            </a:r>
            <a:r>
              <a:rPr lang="en-US" sz="4800" dirty="0" err="1">
                <a:solidFill>
                  <a:srgbClr val="005689"/>
                </a:solidFill>
              </a:rPr>
              <a:t>gaat</a:t>
            </a:r>
            <a:r>
              <a:rPr lang="en-US" sz="4800" dirty="0">
                <a:solidFill>
                  <a:srgbClr val="005689"/>
                </a:solidFill>
              </a:rPr>
              <a:t> de (C)O</a:t>
            </a:r>
            <a:r>
              <a:rPr lang="en-US" sz="4800" baseline="-25000" dirty="0">
                <a:solidFill>
                  <a:srgbClr val="005689"/>
                </a:solidFill>
              </a:rPr>
              <a:t>2 </a:t>
            </a:r>
            <a:r>
              <a:rPr lang="en-US" sz="4800" dirty="0" err="1">
                <a:solidFill>
                  <a:srgbClr val="005689"/>
                </a:solidFill>
              </a:rPr>
              <a:t>oefening</a:t>
            </a:r>
            <a:r>
              <a:rPr lang="en-US" sz="4800" dirty="0">
                <a:solidFill>
                  <a:srgbClr val="005689"/>
                </a:solidFill>
              </a:rPr>
              <a:t> over</a:t>
            </a:r>
            <a:br>
              <a:rPr lang="en-US" sz="4800" dirty="0"/>
            </a:br>
            <a:endParaRPr lang="en-US" sz="48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427D19C9-F951-A7FB-C54A-22B316724FA8}"/>
              </a:ext>
            </a:extLst>
          </p:cNvPr>
          <p:cNvSpPr>
            <a:spLocks noGrp="1"/>
          </p:cNvSpPr>
          <p:nvPr>
            <p:ph type="title"/>
          </p:nvPr>
        </p:nvSpPr>
        <p:spPr>
          <a:xfrm>
            <a:off x="533401" y="800100"/>
            <a:ext cx="7772399" cy="9067800"/>
          </a:xfrm>
        </p:spPr>
        <p:txBody>
          <a:bodyPr vert="horz" lIns="91440" tIns="45720" rIns="91440" bIns="45720" rtlCol="0" anchor="b">
            <a:normAutofit/>
          </a:bodyPr>
          <a:lstStyle/>
          <a:p>
            <a:pPr algn="l">
              <a:lnSpc>
                <a:spcPct val="90000"/>
              </a:lnSpc>
            </a:pPr>
            <a:br>
              <a:rPr lang="en-US" sz="2000" dirty="0"/>
            </a:br>
            <a:r>
              <a:rPr lang="en-US" sz="3200" b="0" dirty="0" err="1"/>
              <a:t>Teamdenken</a:t>
            </a:r>
            <a:r>
              <a:rPr lang="en-US" sz="3200" b="0" dirty="0"/>
              <a:t> </a:t>
            </a:r>
            <a:br>
              <a:rPr lang="en-US" sz="3200" b="0" dirty="0"/>
            </a:br>
            <a:br>
              <a:rPr lang="en-US" sz="3200" b="0" dirty="0"/>
            </a:br>
            <a:r>
              <a:rPr lang="en-US" sz="3200" b="0" dirty="0"/>
              <a:t>In je </a:t>
            </a:r>
            <a:r>
              <a:rPr lang="en-US" sz="3200" b="0" dirty="0" err="1"/>
              <a:t>handelen</a:t>
            </a:r>
            <a:r>
              <a:rPr lang="en-US" sz="3200" b="0" dirty="0"/>
              <a:t> </a:t>
            </a:r>
            <a:r>
              <a:rPr lang="en-US" sz="3200" b="0" dirty="0" err="1"/>
              <a:t>rekening</a:t>
            </a:r>
            <a:r>
              <a:rPr lang="en-US" sz="3200" b="0" dirty="0"/>
              <a:t> </a:t>
            </a:r>
            <a:r>
              <a:rPr lang="en-US" sz="3200" b="0" dirty="0" err="1"/>
              <a:t>houden</a:t>
            </a:r>
            <a:r>
              <a:rPr lang="en-US" sz="3200" b="0" dirty="0"/>
              <a:t> met je team</a:t>
            </a:r>
            <a:br>
              <a:rPr lang="en-US" sz="3200" b="0" dirty="0"/>
            </a:br>
            <a:r>
              <a:rPr lang="en-US" sz="3200" b="0" dirty="0"/>
              <a:t> </a:t>
            </a:r>
            <a:br>
              <a:rPr lang="en-US" sz="3200" b="0" dirty="0"/>
            </a:br>
            <a:r>
              <a:rPr lang="en-US" sz="3200" b="0" dirty="0" err="1"/>
              <a:t>Teamwerk</a:t>
            </a:r>
            <a:r>
              <a:rPr lang="en-US" sz="3200" b="0" dirty="0"/>
              <a:t> = </a:t>
            </a:r>
            <a:r>
              <a:rPr lang="en-US" sz="3200" b="0" dirty="0" err="1"/>
              <a:t>meer</a:t>
            </a:r>
            <a:r>
              <a:rPr lang="en-US" sz="3200" b="0" dirty="0"/>
              <a:t> is dan de </a:t>
            </a:r>
            <a:r>
              <a:rPr lang="en-US" sz="3200" b="0" dirty="0" err="1"/>
              <a:t>som</a:t>
            </a:r>
            <a:r>
              <a:rPr lang="en-US" sz="3200" b="0" dirty="0"/>
              <a:t> van de </a:t>
            </a:r>
            <a:r>
              <a:rPr lang="en-US" sz="3200" b="0" dirty="0" err="1"/>
              <a:t>individuele</a:t>
            </a:r>
            <a:r>
              <a:rPr lang="en-US" sz="3200" b="0" dirty="0"/>
              <a:t> </a:t>
            </a:r>
            <a:r>
              <a:rPr lang="en-US" sz="3200" b="0" dirty="0" err="1"/>
              <a:t>bijdragen</a:t>
            </a:r>
            <a:br>
              <a:rPr lang="en-US" sz="3200" b="0" dirty="0"/>
            </a:br>
            <a:br>
              <a:rPr lang="en-US" sz="3200" b="0" dirty="0"/>
            </a:br>
            <a:r>
              <a:rPr lang="en-US" sz="3200" b="0" dirty="0" err="1"/>
              <a:t>Welke</a:t>
            </a:r>
            <a:r>
              <a:rPr lang="en-US" sz="3200" b="0" dirty="0"/>
              <a:t> </a:t>
            </a:r>
            <a:r>
              <a:rPr lang="en-US" sz="3200" b="0" dirty="0" err="1"/>
              <a:t>bijdrage</a:t>
            </a:r>
            <a:r>
              <a:rPr lang="en-US" sz="3200" b="0" dirty="0"/>
              <a:t> lever </a:t>
            </a:r>
            <a:r>
              <a:rPr lang="en-US" sz="3200" b="0" dirty="0" err="1"/>
              <a:t>jij</a:t>
            </a:r>
            <a:r>
              <a:rPr lang="en-US" sz="3200" b="0" dirty="0"/>
              <a:t> om de SBAR </a:t>
            </a:r>
            <a:r>
              <a:rPr lang="en-US" sz="3200" b="0" dirty="0" err="1"/>
              <a:t>succesvol</a:t>
            </a:r>
            <a:r>
              <a:rPr lang="en-US" sz="3200" b="0" dirty="0"/>
              <a:t> </a:t>
            </a:r>
            <a:r>
              <a:rPr lang="en-US" sz="3200" b="0" dirty="0" err="1"/>
              <a:t>te</a:t>
            </a:r>
            <a:r>
              <a:rPr lang="en-US" sz="3200" b="0" dirty="0"/>
              <a:t> laten </a:t>
            </a:r>
            <a:r>
              <a:rPr lang="en-US" sz="3200" b="0" dirty="0" err="1"/>
              <a:t>landen</a:t>
            </a:r>
            <a:r>
              <a:rPr lang="en-US" sz="3200" b="0" dirty="0"/>
              <a:t> </a:t>
            </a:r>
            <a:r>
              <a:rPr lang="en-US" sz="3200" b="0" dirty="0" err="1"/>
              <a:t>binnen</a:t>
            </a:r>
            <a:r>
              <a:rPr lang="en-US" sz="3200" b="0" dirty="0"/>
              <a:t> je team/ de </a:t>
            </a:r>
            <a:r>
              <a:rPr lang="en-US" sz="3200" b="0" dirty="0" err="1"/>
              <a:t>organisatie</a:t>
            </a:r>
            <a:r>
              <a:rPr lang="en-US" sz="3200" b="0" dirty="0"/>
              <a:t> </a:t>
            </a:r>
            <a:br>
              <a:rPr lang="en-US" sz="3200" b="0" dirty="0"/>
            </a:br>
            <a:br>
              <a:rPr lang="en-US" sz="3200" b="0" dirty="0"/>
            </a:br>
            <a:r>
              <a:rPr lang="en-US" sz="3200" b="0" dirty="0" err="1"/>
              <a:t>Waar</a:t>
            </a:r>
            <a:r>
              <a:rPr lang="en-US" sz="3200" b="0" dirty="0"/>
              <a:t> </a:t>
            </a:r>
            <a:r>
              <a:rPr lang="en-US" sz="3200" b="0" dirty="0" err="1"/>
              <a:t>elkaar</a:t>
            </a:r>
            <a:r>
              <a:rPr lang="en-US" sz="3200" b="0" dirty="0"/>
              <a:t> </a:t>
            </a:r>
            <a:r>
              <a:rPr lang="en-US" sz="3200" b="0" dirty="0" err="1"/>
              <a:t>helpen</a:t>
            </a:r>
            <a:r>
              <a:rPr lang="en-US" sz="3200" b="0" dirty="0"/>
              <a:t> om </a:t>
            </a:r>
            <a:r>
              <a:rPr lang="en-US" sz="3200" b="0" dirty="0" err="1"/>
              <a:t>obstakels</a:t>
            </a:r>
            <a:r>
              <a:rPr lang="en-US" sz="3200" b="0" dirty="0"/>
              <a:t> </a:t>
            </a:r>
            <a:r>
              <a:rPr lang="en-US" sz="3200" b="0" dirty="0" err="1"/>
              <a:t>te</a:t>
            </a:r>
            <a:r>
              <a:rPr lang="en-US" sz="3200" b="0" dirty="0"/>
              <a:t> </a:t>
            </a:r>
            <a:r>
              <a:rPr lang="en-US" sz="3200" b="0" dirty="0" err="1"/>
              <a:t>overwinnen</a:t>
            </a:r>
            <a:br>
              <a:rPr lang="en-US" sz="3200" b="0" dirty="0"/>
            </a:br>
            <a:br>
              <a:rPr lang="en-US" sz="3200" b="0" dirty="0"/>
            </a:br>
            <a:r>
              <a:rPr lang="en-US" sz="3200" b="0" dirty="0"/>
              <a:t>Open feedback op </a:t>
            </a:r>
            <a:r>
              <a:rPr lang="en-US" sz="3200" b="0" dirty="0" err="1"/>
              <a:t>elkaars</a:t>
            </a:r>
            <a:r>
              <a:rPr lang="en-US" sz="3200" b="0" dirty="0"/>
              <a:t> </a:t>
            </a:r>
            <a:r>
              <a:rPr lang="en-US" sz="3200" b="0" dirty="0" err="1"/>
              <a:t>rol</a:t>
            </a:r>
            <a:r>
              <a:rPr lang="en-US" sz="3200" b="0" dirty="0"/>
              <a:t> </a:t>
            </a:r>
            <a:r>
              <a:rPr lang="en-US" sz="3200" b="0" dirty="0" err="1"/>
              <a:t>geven</a:t>
            </a:r>
            <a:r>
              <a:rPr lang="en-US" sz="3200" b="0" dirty="0"/>
              <a:t>:</a:t>
            </a:r>
            <a:br>
              <a:rPr lang="en-US" sz="3200" b="0" dirty="0"/>
            </a:br>
            <a:r>
              <a:rPr lang="en-US" sz="3200" b="0" dirty="0"/>
              <a:t>	</a:t>
            </a:r>
            <a:r>
              <a:rPr lang="en-US" sz="2800" b="0" dirty="0" err="1"/>
              <a:t>ruimte</a:t>
            </a:r>
            <a:r>
              <a:rPr lang="en-US" sz="2800" b="0" dirty="0"/>
              <a:t> </a:t>
            </a:r>
            <a:r>
              <a:rPr lang="en-US" sz="2800" b="0" dirty="0" err="1"/>
              <a:t>voor</a:t>
            </a:r>
            <a:r>
              <a:rPr lang="en-US" sz="2800" b="0" dirty="0"/>
              <a:t> </a:t>
            </a:r>
            <a:r>
              <a:rPr lang="en-US" sz="2800" b="0" dirty="0" err="1"/>
              <a:t>reflectie</a:t>
            </a:r>
            <a:br>
              <a:rPr lang="en-US" sz="2800" b="0" dirty="0"/>
            </a:br>
            <a:r>
              <a:rPr lang="en-US" sz="2800" b="0" dirty="0"/>
              <a:t>	</a:t>
            </a:r>
            <a:r>
              <a:rPr lang="en-US" sz="2800" b="0" dirty="0" err="1"/>
              <a:t>gezamenlijke</a:t>
            </a:r>
            <a:r>
              <a:rPr lang="en-US" sz="2800" b="0" dirty="0"/>
              <a:t> </a:t>
            </a:r>
            <a:r>
              <a:rPr lang="en-US" sz="2800" b="0" dirty="0" err="1"/>
              <a:t>groei</a:t>
            </a:r>
            <a:r>
              <a:rPr lang="en-US" sz="2800" b="0" dirty="0"/>
              <a:t> </a:t>
            </a:r>
            <a:br>
              <a:rPr lang="en-US" sz="2800" b="0" dirty="0"/>
            </a:br>
            <a:r>
              <a:rPr lang="en-US" sz="2800" b="0" dirty="0"/>
              <a:t>	</a:t>
            </a:r>
            <a:r>
              <a:rPr lang="en-US" sz="2800" b="0" dirty="0" err="1"/>
              <a:t>duurzame</a:t>
            </a:r>
            <a:r>
              <a:rPr lang="en-US" sz="2800" b="0" dirty="0"/>
              <a:t> </a:t>
            </a:r>
            <a:r>
              <a:rPr lang="en-US" sz="2800" b="0" dirty="0" err="1"/>
              <a:t>borging</a:t>
            </a:r>
            <a:r>
              <a:rPr lang="en-US" sz="2800" b="0" dirty="0"/>
              <a:t> van de SBAR</a:t>
            </a:r>
            <a:endParaRPr lang="en-US" sz="2000" b="0" dirty="0"/>
          </a:p>
        </p:txBody>
      </p:sp>
      <p:sp>
        <p:nvSpPr>
          <p:cNvPr id="1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5507" y="6613900"/>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Beter feedback geven met deze 20 tips - Zorgteamtraining">
            <a:extLst>
              <a:ext uri="{FF2B5EF4-FFF2-40B4-BE49-F238E27FC236}">
                <a16:creationId xmlns:a16="http://schemas.microsoft.com/office/drawing/2014/main" id="{EEE357C9-91E3-C949-318F-BAF36DC1DF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3322" r="3898" b="1"/>
          <a:stretch>
            <a:fillRect/>
          </a:stretch>
        </p:blipFill>
        <p:spPr bwMode="auto">
          <a:xfrm>
            <a:off x="7967553" y="10"/>
            <a:ext cx="10318162" cy="10286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Titel 2">
            <a:extLst>
              <a:ext uri="{FF2B5EF4-FFF2-40B4-BE49-F238E27FC236}">
                <a16:creationId xmlns:a16="http://schemas.microsoft.com/office/drawing/2014/main" id="{D833BFE5-5468-C967-41CE-677345FAA4BE}"/>
              </a:ext>
            </a:extLst>
          </p:cNvPr>
          <p:cNvSpPr txBox="1">
            <a:spLocks/>
          </p:cNvSpPr>
          <p:nvPr/>
        </p:nvSpPr>
        <p:spPr>
          <a:xfrm>
            <a:off x="533401" y="381000"/>
            <a:ext cx="8608313" cy="127075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8800" b="1" kern="1200">
                <a:solidFill>
                  <a:schemeClr val="tx1"/>
                </a:solidFill>
                <a:latin typeface="+mj-lt"/>
                <a:ea typeface="+mj-ea"/>
                <a:cs typeface="+mj-cs"/>
              </a:defRPr>
            </a:lvl1pPr>
          </a:lstStyle>
          <a:p>
            <a:pPr algn="l">
              <a:lnSpc>
                <a:spcPct val="90000"/>
              </a:lnSpc>
            </a:pPr>
            <a:r>
              <a:rPr lang="en-US" sz="4800" dirty="0"/>
              <a:t>Doel van </a:t>
            </a:r>
            <a:r>
              <a:rPr lang="en-US" sz="4800" dirty="0" err="1"/>
              <a:t>deze</a:t>
            </a:r>
            <a:r>
              <a:rPr lang="en-US" sz="4800" dirty="0"/>
              <a:t> </a:t>
            </a:r>
            <a:r>
              <a:rPr lang="en-US" sz="4800" dirty="0" err="1"/>
              <a:t>opdracht</a:t>
            </a:r>
            <a:r>
              <a:rPr lang="en-US" sz="4800"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A7126CD5-79D2-4C37-9605-C08573EACAE6}"/>
              </a:ext>
            </a:extLst>
          </p:cNvPr>
          <p:cNvSpPr>
            <a:spLocks noGrp="1"/>
          </p:cNvSpPr>
          <p:nvPr>
            <p:ph type="title"/>
          </p:nvPr>
        </p:nvSpPr>
        <p:spPr/>
        <p:txBody>
          <a:bodyPr>
            <a:normAutofit/>
          </a:bodyPr>
          <a:lstStyle/>
          <a:p>
            <a:r>
              <a:rPr lang="nl-NL" sz="4800" dirty="0"/>
              <a:t>Aanpak (stap 1)</a:t>
            </a:r>
          </a:p>
        </p:txBody>
      </p:sp>
      <p:sp>
        <p:nvSpPr>
          <p:cNvPr id="21" name="Tijdelijke aanduiding voor inhoud 20">
            <a:extLst>
              <a:ext uri="{FF2B5EF4-FFF2-40B4-BE49-F238E27FC236}">
                <a16:creationId xmlns:a16="http://schemas.microsoft.com/office/drawing/2014/main" id="{B461D7E7-4430-9D40-0177-C597C8DD432B}"/>
              </a:ext>
            </a:extLst>
          </p:cNvPr>
          <p:cNvSpPr>
            <a:spLocks noGrp="1"/>
          </p:cNvSpPr>
          <p:nvPr>
            <p:ph sz="quarter" idx="10"/>
          </p:nvPr>
        </p:nvSpPr>
        <p:spPr/>
        <p:txBody>
          <a:bodyPr/>
          <a:lstStyle/>
          <a:p>
            <a:pPr marL="0" indent="0">
              <a:buNone/>
            </a:pPr>
            <a:r>
              <a:rPr lang="nl-NL" sz="4000" b="1" dirty="0"/>
              <a:t>Het begin</a:t>
            </a:r>
          </a:p>
          <a:p>
            <a:pPr marL="0" indent="0">
              <a:buNone/>
            </a:pPr>
            <a:r>
              <a:rPr lang="nl-NL" sz="3700" dirty="0"/>
              <a:t>Kies welk teamlid aan de beurt is. Leg uit dat het gaat om de teambijdrage van dit teamlid. Laat de andere teamleden bij zichzelf nagaan welke zuurstof, dus welke positieve bijdragen dit teamlid levert aan het geheel.</a:t>
            </a:r>
          </a:p>
        </p:txBody>
      </p:sp>
      <p:pic>
        <p:nvPicPr>
          <p:cNvPr id="3074" name="Picture 2" descr="Hypoxia Vectors, Clipart &amp; Illustrations for Free Download - illustAC">
            <a:extLst>
              <a:ext uri="{FF2B5EF4-FFF2-40B4-BE49-F238E27FC236}">
                <a16:creationId xmlns:a16="http://schemas.microsoft.com/office/drawing/2014/main" id="{85E78989-43AD-297F-AE36-55537E75D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305" y="4579804"/>
            <a:ext cx="6335389" cy="44689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A7126CD5-79D2-4C37-9605-C08573EACAE6}"/>
              </a:ext>
            </a:extLst>
          </p:cNvPr>
          <p:cNvSpPr>
            <a:spLocks noGrp="1"/>
          </p:cNvSpPr>
          <p:nvPr>
            <p:ph type="title"/>
          </p:nvPr>
        </p:nvSpPr>
        <p:spPr/>
        <p:txBody>
          <a:bodyPr>
            <a:normAutofit/>
          </a:bodyPr>
          <a:lstStyle/>
          <a:p>
            <a:r>
              <a:rPr lang="nl-NL" sz="4800" dirty="0"/>
              <a:t>Aanpak (stap 2)</a:t>
            </a:r>
          </a:p>
        </p:txBody>
      </p:sp>
      <p:sp>
        <p:nvSpPr>
          <p:cNvPr id="21" name="Tijdelijke aanduiding voor inhoud 20">
            <a:extLst>
              <a:ext uri="{FF2B5EF4-FFF2-40B4-BE49-F238E27FC236}">
                <a16:creationId xmlns:a16="http://schemas.microsoft.com/office/drawing/2014/main" id="{B461D7E7-4430-9D40-0177-C597C8DD432B}"/>
              </a:ext>
            </a:extLst>
          </p:cNvPr>
          <p:cNvSpPr>
            <a:spLocks noGrp="1"/>
          </p:cNvSpPr>
          <p:nvPr>
            <p:ph sz="quarter" idx="10"/>
          </p:nvPr>
        </p:nvSpPr>
        <p:spPr/>
        <p:txBody>
          <a:bodyPr/>
          <a:lstStyle/>
          <a:p>
            <a:pPr marL="0" indent="0">
              <a:buNone/>
            </a:pPr>
            <a:r>
              <a:rPr lang="nl-NL" sz="4000" b="1" dirty="0"/>
              <a:t>Deel de zuurstofkaartjes uit</a:t>
            </a:r>
          </a:p>
          <a:p>
            <a:pPr marL="0" indent="0">
              <a:buNone/>
            </a:pPr>
            <a:r>
              <a:rPr lang="nl-NL" sz="3700" dirty="0"/>
              <a:t>Laat de deelnemers een voor een hun zuurstofkaart schrijven en toelichten. De ontvanger ontvangt de kaartjes zonder direct een reactie te geven. Als alle bijdragen zijn gegeven, kan hij reageren en aangeven wat hij herkent, wat hem het meeste raakt en/of waar hij het meest blij mee is.</a:t>
            </a:r>
          </a:p>
        </p:txBody>
      </p:sp>
      <p:pic>
        <p:nvPicPr>
          <p:cNvPr id="5122" name="Picture 2" descr="Sticky Note Svg Kladblok Svg Cut File Cutting File Memo Clipart ClipArt Vector Reminder Note Dxf Png Vinyl Design afbeelding 1">
            <a:extLst>
              <a:ext uri="{FF2B5EF4-FFF2-40B4-BE49-F238E27FC236}">
                <a16:creationId xmlns:a16="http://schemas.microsoft.com/office/drawing/2014/main" id="{F1D9FA0C-CF4B-5AC7-D615-CC2C9E1D3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525000" y="4914900"/>
            <a:ext cx="5200650" cy="390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476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A7126CD5-79D2-4C37-9605-C08573EACAE6}"/>
              </a:ext>
            </a:extLst>
          </p:cNvPr>
          <p:cNvSpPr>
            <a:spLocks noGrp="1"/>
          </p:cNvSpPr>
          <p:nvPr>
            <p:ph type="title"/>
          </p:nvPr>
        </p:nvSpPr>
        <p:spPr/>
        <p:txBody>
          <a:bodyPr>
            <a:normAutofit/>
          </a:bodyPr>
          <a:lstStyle/>
          <a:p>
            <a:r>
              <a:rPr lang="nl-NL" sz="4800" dirty="0"/>
              <a:t>Aanpak (stap 3)</a:t>
            </a:r>
          </a:p>
        </p:txBody>
      </p:sp>
      <p:sp>
        <p:nvSpPr>
          <p:cNvPr id="21" name="Tijdelijke aanduiding voor inhoud 20">
            <a:extLst>
              <a:ext uri="{FF2B5EF4-FFF2-40B4-BE49-F238E27FC236}">
                <a16:creationId xmlns:a16="http://schemas.microsoft.com/office/drawing/2014/main" id="{B461D7E7-4430-9D40-0177-C597C8DD432B}"/>
              </a:ext>
            </a:extLst>
          </p:cNvPr>
          <p:cNvSpPr>
            <a:spLocks noGrp="1"/>
          </p:cNvSpPr>
          <p:nvPr>
            <p:ph sz="quarter" idx="10"/>
          </p:nvPr>
        </p:nvSpPr>
        <p:spPr/>
        <p:txBody>
          <a:bodyPr/>
          <a:lstStyle/>
          <a:p>
            <a:pPr marL="0" indent="0">
              <a:buNone/>
            </a:pPr>
            <a:r>
              <a:rPr lang="nl-NL" sz="4000" b="1" dirty="0"/>
              <a:t>Deel de kooldioxidekaartjes uit</a:t>
            </a:r>
          </a:p>
          <a:p>
            <a:pPr marL="0" indent="0">
              <a:buNone/>
            </a:pPr>
            <a:r>
              <a:rPr lang="nl-NL" sz="3700" dirty="0"/>
              <a:t>Laat de teamleden nu bedenken welk gedrag zij geen bijdrage vinden leveren aan het geheel, wat zij nog missen of wat zij meer willen zien. Deze tekst noteren zij op de kooldioxidekaartjes. Het is belangrijk dat zij deze kaartjes beginnen met de tekst: ik zou graag zien dat jij … ik zou graag willen dat jij … De andere teamleden doen dus een helder verzoek aan het betreffende teamlid. Aan het einde kan hij het verzoek uitkiezen dat hem het meeste aanspreekt en/of het dichtstbij voelt. In het belang van het team is het belangrijk dat het gevraagde gedrag zowel goed is voor het teamlid als goed voor het hele team. Laat ook de teamleden reageren en nagaan of het voor hen ook klopt.</a:t>
            </a:r>
          </a:p>
        </p:txBody>
      </p:sp>
      <p:pic>
        <p:nvPicPr>
          <p:cNvPr id="4098" name="Picture 2" descr="Co2 - Free ecology and environment icons">
            <a:extLst>
              <a:ext uri="{FF2B5EF4-FFF2-40B4-BE49-F238E27FC236}">
                <a16:creationId xmlns:a16="http://schemas.microsoft.com/office/drawing/2014/main" id="{E2D3B7F8-70C2-204E-0CFD-8A29DE2036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8800" y="73533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886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A7126CD5-79D2-4C37-9605-C08573EACAE6}"/>
              </a:ext>
            </a:extLst>
          </p:cNvPr>
          <p:cNvSpPr>
            <a:spLocks noGrp="1"/>
          </p:cNvSpPr>
          <p:nvPr>
            <p:ph type="title"/>
          </p:nvPr>
        </p:nvSpPr>
        <p:spPr/>
        <p:txBody>
          <a:bodyPr>
            <a:normAutofit/>
          </a:bodyPr>
          <a:lstStyle/>
          <a:p>
            <a:r>
              <a:rPr lang="nl-NL" sz="4800" dirty="0"/>
              <a:t>Aanpak (stap 4)</a:t>
            </a:r>
          </a:p>
        </p:txBody>
      </p:sp>
      <p:sp>
        <p:nvSpPr>
          <p:cNvPr id="21" name="Tijdelijke aanduiding voor inhoud 20">
            <a:extLst>
              <a:ext uri="{FF2B5EF4-FFF2-40B4-BE49-F238E27FC236}">
                <a16:creationId xmlns:a16="http://schemas.microsoft.com/office/drawing/2014/main" id="{B461D7E7-4430-9D40-0177-C597C8DD432B}"/>
              </a:ext>
            </a:extLst>
          </p:cNvPr>
          <p:cNvSpPr>
            <a:spLocks noGrp="1"/>
          </p:cNvSpPr>
          <p:nvPr>
            <p:ph sz="quarter" idx="10"/>
          </p:nvPr>
        </p:nvSpPr>
        <p:spPr/>
        <p:txBody>
          <a:bodyPr/>
          <a:lstStyle/>
          <a:p>
            <a:pPr marL="0" indent="0">
              <a:buNone/>
            </a:pPr>
            <a:r>
              <a:rPr lang="nl-NL" sz="4000" b="1" dirty="0"/>
              <a:t>De hulpvraag</a:t>
            </a:r>
          </a:p>
          <a:p>
            <a:pPr marL="0" indent="0">
              <a:buNone/>
            </a:pPr>
            <a:r>
              <a:rPr lang="nl-NL" sz="3700" dirty="0"/>
              <a:t>Vraag het teamlid nu of hij daar hulp bij nodig heeft. Hoe kunnen we hem herinneren aan het verzoek waaraan hij wil voldoen?</a:t>
            </a:r>
          </a:p>
        </p:txBody>
      </p:sp>
      <p:pic>
        <p:nvPicPr>
          <p:cNvPr id="6146" name="Picture 2" descr="Beter feedback ontvangen met deze 20 tips - Zorgteamtraining.nl">
            <a:extLst>
              <a:ext uri="{FF2B5EF4-FFF2-40B4-BE49-F238E27FC236}">
                <a16:creationId xmlns:a16="http://schemas.microsoft.com/office/drawing/2014/main" id="{1F7B5EAA-E58A-5348-7079-94A7F67061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2300" y="4533900"/>
            <a:ext cx="4343400" cy="427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153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2"/>
          <p:cNvSpPr/>
          <p:nvPr/>
        </p:nvSpPr>
        <p:spPr>
          <a:xfrm>
            <a:off x="4321275" y="9182100"/>
            <a:ext cx="1996058" cy="1055200"/>
          </a:xfrm>
          <a:custGeom>
            <a:avLst/>
            <a:gdLst/>
            <a:ahLst/>
            <a:cxnLst/>
            <a:rect l="l" t="t" r="r" b="b"/>
            <a:pathLst>
              <a:path w="1996058" h="1251614">
                <a:moveTo>
                  <a:pt x="0" y="0"/>
                </a:moveTo>
                <a:lnTo>
                  <a:pt x="1996058" y="0"/>
                </a:lnTo>
                <a:lnTo>
                  <a:pt x="1996058" y="1251615"/>
                </a:lnTo>
                <a:lnTo>
                  <a:pt x="0" y="1251615"/>
                </a:lnTo>
                <a:lnTo>
                  <a:pt x="0" y="0"/>
                </a:lnTo>
                <a:close/>
              </a:path>
            </a:pathLst>
          </a:custGeom>
          <a:blipFill>
            <a:blip r:embed="rId2"/>
            <a:stretch>
              <a:fillRect t="-45487" b="-43675"/>
            </a:stretch>
          </a:blipFill>
        </p:spPr>
        <p:txBody>
          <a:bodyPr/>
          <a:lstStyle/>
          <a:p>
            <a:endParaRPr lang="nl-NL"/>
          </a:p>
        </p:txBody>
      </p:sp>
      <p:sp>
        <p:nvSpPr>
          <p:cNvPr id="13" name="Freeform 13"/>
          <p:cNvSpPr/>
          <p:nvPr/>
        </p:nvSpPr>
        <p:spPr>
          <a:xfrm>
            <a:off x="0" y="9035386"/>
            <a:ext cx="3991845" cy="1353507"/>
          </a:xfrm>
          <a:custGeom>
            <a:avLst/>
            <a:gdLst/>
            <a:ahLst/>
            <a:cxnLst/>
            <a:rect l="l" t="t" r="r" b="b"/>
            <a:pathLst>
              <a:path w="3991845" h="1353507">
                <a:moveTo>
                  <a:pt x="0" y="0"/>
                </a:moveTo>
                <a:lnTo>
                  <a:pt x="3991845" y="0"/>
                </a:lnTo>
                <a:lnTo>
                  <a:pt x="3991845" y="1353507"/>
                </a:lnTo>
                <a:lnTo>
                  <a:pt x="0" y="1353507"/>
                </a:lnTo>
                <a:lnTo>
                  <a:pt x="0" y="0"/>
                </a:lnTo>
                <a:close/>
              </a:path>
            </a:pathLst>
          </a:custGeom>
          <a:blipFill>
            <a:blip r:embed="rId3"/>
            <a:stretch>
              <a:fillRect/>
            </a:stretch>
          </a:blipFill>
        </p:spPr>
        <p:txBody>
          <a:bodyPr/>
          <a:lstStyle/>
          <a:p>
            <a:endParaRPr lang="nl-NL"/>
          </a:p>
        </p:txBody>
      </p:sp>
      <p:sp>
        <p:nvSpPr>
          <p:cNvPr id="15" name="Titel 14">
            <a:extLst>
              <a:ext uri="{FF2B5EF4-FFF2-40B4-BE49-F238E27FC236}">
                <a16:creationId xmlns:a16="http://schemas.microsoft.com/office/drawing/2014/main" id="{E7CD10B1-7AD8-36ED-1308-1B4C0A722213}"/>
              </a:ext>
            </a:extLst>
          </p:cNvPr>
          <p:cNvSpPr>
            <a:spLocks noGrp="1"/>
          </p:cNvSpPr>
          <p:nvPr>
            <p:ph type="title"/>
          </p:nvPr>
        </p:nvSpPr>
        <p:spPr>
          <a:xfrm>
            <a:off x="381000" y="4762500"/>
            <a:ext cx="16840200" cy="1143000"/>
          </a:xfrm>
        </p:spPr>
        <p:txBody>
          <a:bodyPr>
            <a:noAutofit/>
          </a:bodyPr>
          <a:lstStyle/>
          <a:p>
            <a:r>
              <a:rPr lang="nl-NL" sz="3600" dirty="0">
                <a:solidFill>
                  <a:schemeClr val="tx1"/>
                </a:solidFill>
              </a:rPr>
              <a:t>Voor vragen of opmerkingen over het SBAR-template verpleeghuiszorg mail naar Postbus UKON Eerstelijnsgeneeskunde: </a:t>
            </a:r>
            <a:br>
              <a:rPr lang="nl-NL" sz="3600" dirty="0">
                <a:solidFill>
                  <a:schemeClr val="tx1"/>
                </a:solidFill>
              </a:rPr>
            </a:br>
            <a:r>
              <a:rPr lang="nl-NL" sz="3600" dirty="0">
                <a:solidFill>
                  <a:schemeClr val="tx1"/>
                </a:solidFill>
              </a:rPr>
              <a:t>ukon.elg@radboudumc.nl</a:t>
            </a:r>
          </a:p>
        </p:txBody>
      </p:sp>
      <p:pic>
        <p:nvPicPr>
          <p:cNvPr id="3" name="Afbeelding 2">
            <a:extLst>
              <a:ext uri="{FF2B5EF4-FFF2-40B4-BE49-F238E27FC236}">
                <a16:creationId xmlns:a16="http://schemas.microsoft.com/office/drawing/2014/main" id="{C356BF71-AC33-6D68-A2E2-46D17CE4A1ED}"/>
              </a:ext>
            </a:extLst>
          </p:cNvPr>
          <p:cNvPicPr>
            <a:picLocks noChangeAspect="1"/>
          </p:cNvPicPr>
          <p:nvPr/>
        </p:nvPicPr>
        <p:blipFill>
          <a:blip r:embed="rId4"/>
          <a:stretch>
            <a:fillRect/>
          </a:stretch>
        </p:blipFill>
        <p:spPr>
          <a:xfrm>
            <a:off x="1706802" y="291262"/>
            <a:ext cx="14874396" cy="2682704"/>
          </a:xfrm>
          <a:prstGeom prst="rect">
            <a:avLst/>
          </a:prstGeom>
        </p:spPr>
      </p:pic>
      <p:sp>
        <p:nvSpPr>
          <p:cNvPr id="2" name="Titel 14">
            <a:extLst>
              <a:ext uri="{FF2B5EF4-FFF2-40B4-BE49-F238E27FC236}">
                <a16:creationId xmlns:a16="http://schemas.microsoft.com/office/drawing/2014/main" id="{59A0A578-EFFA-54FE-B242-DD4EEFD93829}"/>
              </a:ext>
            </a:extLst>
          </p:cNvPr>
          <p:cNvSpPr txBox="1">
            <a:spLocks/>
          </p:cNvSpPr>
          <p:nvPr/>
        </p:nvSpPr>
        <p:spPr>
          <a:xfrm>
            <a:off x="723900" y="7694034"/>
            <a:ext cx="16840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solidFill>
                  <a:schemeClr val="bg1"/>
                </a:solidFill>
                <a:latin typeface="+mj-lt"/>
                <a:ea typeface="+mj-ea"/>
                <a:cs typeface="+mj-cs"/>
              </a:defRPr>
            </a:lvl1pPr>
          </a:lstStyle>
          <a:p>
            <a:r>
              <a:rPr lang="nl-NL" sz="3600" i="1" dirty="0">
                <a:solidFill>
                  <a:schemeClr val="tx1"/>
                </a:solidFill>
              </a:rPr>
              <a:t>(C)O</a:t>
            </a:r>
            <a:r>
              <a:rPr lang="nl-NL" sz="3600" i="1" baseline="-25000" dirty="0">
                <a:solidFill>
                  <a:schemeClr val="tx1"/>
                </a:solidFill>
              </a:rPr>
              <a:t>2</a:t>
            </a:r>
            <a:r>
              <a:rPr lang="nl-NL" sz="3600" i="1" dirty="0">
                <a:solidFill>
                  <a:schemeClr val="tx1"/>
                </a:solidFill>
              </a:rPr>
              <a:t> is een oefening uit ‘Het grote werkvormen boek deel 2’ (2018). S. Dirkse-Hulscher, A. Talen, M. Kester. Uitgever Boom. ISBN: 978 90 2440 483 4</a:t>
            </a:r>
          </a:p>
        </p:txBody>
      </p:sp>
    </p:spTree>
  </p:cSld>
  <p:clrMapOvr>
    <a:masterClrMapping/>
  </p:clrMapOvr>
</p:sld>
</file>

<file path=ppt/theme/theme1.xml><?xml version="1.0" encoding="utf-8"?>
<a:theme xmlns:a="http://schemas.openxmlformats.org/drawingml/2006/main" name="Office Theme">
  <a:themeElements>
    <a:clrScheme name="SBAR">
      <a:dk1>
        <a:srgbClr val="FFFFFF"/>
      </a:dk1>
      <a:lt1>
        <a:srgbClr val="E30251"/>
      </a:lt1>
      <a:dk2>
        <a:srgbClr val="FFFFFF"/>
      </a:dk2>
      <a:lt2>
        <a:srgbClr val="005689"/>
      </a:lt2>
      <a:accent1>
        <a:srgbClr val="E30251"/>
      </a:accent1>
      <a:accent2>
        <a:srgbClr val="FFFFFF"/>
      </a:accent2>
      <a:accent3>
        <a:srgbClr val="005689"/>
      </a:accent3>
      <a:accent4>
        <a:srgbClr val="005689"/>
      </a:accent4>
      <a:accent5>
        <a:srgbClr val="E30251"/>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218</TotalTime>
  <Words>791</Words>
  <Application>Microsoft Office PowerPoint</Application>
  <PresentationFormat>Aangepast</PresentationFormat>
  <Paragraphs>25</Paragraphs>
  <Slides>8</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8</vt:i4>
      </vt:variant>
    </vt:vector>
  </HeadingPairs>
  <TitlesOfParts>
    <vt:vector size="13" baseType="lpstr">
      <vt:lpstr>Arial</vt:lpstr>
      <vt:lpstr>Source Sans Pro Bold</vt:lpstr>
      <vt:lpstr>Aptos</vt:lpstr>
      <vt:lpstr>Calibri</vt:lpstr>
      <vt:lpstr>Office Theme</vt:lpstr>
      <vt:lpstr>Oefening: (C)O2</vt:lpstr>
      <vt:lpstr>Feedback geven, gericht op:  1. Je verantwoordelijkheid bij het implementeren van de SBAR  2. Een goede communicatie via de SBAR-methode binnen je team  Het leveren van een bijdrage: 1. Welke zuurstof (of O2) voegt je toe  2. Welke energie wordt aan je team onttrokken  3. Waar zorgt je gedrag voor ongewenste verbranding, voor teveel CO2 </vt:lpstr>
      <vt:lpstr> Teamdenken   In je handelen rekening houden met je team   Teamwerk = meer is dan de som van de individuele bijdragen  Welke bijdrage lever jij om de SBAR succesvol te laten landen binnen je team/ de organisatie   Waar elkaar helpen om obstakels te overwinnen  Open feedback op elkaars rol geven:  ruimte voor reflectie  gezamenlijke groei   duurzame borging van de SBAR</vt:lpstr>
      <vt:lpstr>Aanpak (stap 1)</vt:lpstr>
      <vt:lpstr>Aanpak (stap 2)</vt:lpstr>
      <vt:lpstr>Aanpak (stap 3)</vt:lpstr>
      <vt:lpstr>Aanpak (stap 4)</vt:lpstr>
      <vt:lpstr>Voor vragen of opmerkingen over het SBAR-template verpleeghuiszorg mail naar Postbus UKON Eerstelijnsgeneeskunde:  ukon.elg@radboudumc.nl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SBAR</dc:title>
  <dc:creator>Tange, Lenny</dc:creator>
  <cp:lastModifiedBy>Lenny Tange</cp:lastModifiedBy>
  <cp:revision>9</cp:revision>
  <dcterms:created xsi:type="dcterms:W3CDTF">2006-08-16T00:00:00Z</dcterms:created>
  <dcterms:modified xsi:type="dcterms:W3CDTF">2025-10-30T12:52:43Z</dcterms:modified>
  <dc:identifier>DAGZ0g_U7yY</dc:identifier>
</cp:coreProperties>
</file>