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9" r:id="rId3"/>
    <p:sldId id="269" r:id="rId4"/>
    <p:sldId id="257" r:id="rId5"/>
    <p:sldId id="262" r:id="rId6"/>
    <p:sldId id="258" r:id="rId7"/>
    <p:sldId id="261" r:id="rId8"/>
  </p:sldIdLst>
  <p:sldSz cx="18288000" cy="10287000"/>
  <p:notesSz cx="6858000" cy="9144000"/>
  <p:embeddedFontLst>
    <p:embeddedFont>
      <p:font typeface="Source Sans Pro Bold" panose="020B0604020202020204" charset="0"/>
      <p:regular r:id="rId9"/>
      <p:bold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251"/>
    <a:srgbClr val="005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A7F1FA-B4D7-723E-0B5B-9A2720FF7D12}" v="1" dt="2025-05-13T12:31:11.8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9.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a:solidFill>
                  <a:srgbClr val="E30251"/>
                </a:solidFill>
                <a:latin typeface="Source Sans Pro Bold"/>
                <a:ea typeface="Source Sans Pro Bold"/>
                <a:cs typeface="Source Sans Pro Bold"/>
                <a:sym typeface="Source Sans Pro Bold"/>
              </a:rPr>
              <a:t>Feedback </a:t>
            </a:r>
            <a:r>
              <a:rPr lang="en-US" sz="8000" b="1" dirty="0" err="1">
                <a:solidFill>
                  <a:srgbClr val="E30251"/>
                </a:solidFill>
                <a:latin typeface="Source Sans Pro Bold"/>
                <a:ea typeface="Source Sans Pro Bold"/>
                <a:cs typeface="Source Sans Pro Bold"/>
                <a:sym typeface="Source Sans Pro Bold"/>
              </a:rPr>
              <a:t>geven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ontvangen</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p:txBody>
          <a:bodyPr/>
          <a:lstStyle/>
          <a:p>
            <a:r>
              <a:rPr lang="nl-NL" dirty="0"/>
              <a:t>Oefening: Knie-tegen-knie</a:t>
            </a:r>
          </a:p>
        </p:txBody>
      </p:sp>
      <p:pic>
        <p:nvPicPr>
          <p:cNvPr id="5" name="Afbeelding 4" descr="Afbeelding met tekst, computer, stoel, meubels&#10;&#10;Door AI gegenereerde inhoud is mogelijk onjuist.">
            <a:extLst>
              <a:ext uri="{FF2B5EF4-FFF2-40B4-BE49-F238E27FC236}">
                <a16:creationId xmlns:a16="http://schemas.microsoft.com/office/drawing/2014/main" id="{832ACF87-9696-D7DC-D3E5-7669AB6D161F}"/>
              </a:ext>
            </a:extLst>
          </p:cNvPr>
          <p:cNvPicPr>
            <a:picLocks noChangeAspect="1"/>
          </p:cNvPicPr>
          <p:nvPr/>
        </p:nvPicPr>
        <p:blipFill>
          <a:blip r:embed="rId3">
            <a:extLst>
              <a:ext uri="{28A0092B-C50C-407E-A947-70E740481C1C}">
                <a14:useLocalDpi xmlns:a14="http://schemas.microsoft.com/office/drawing/2010/main" val="0"/>
              </a:ext>
            </a:extLst>
          </a:blip>
          <a:srcRect l="71280" r="4182" b="53292"/>
          <a:stretch/>
        </p:blipFill>
        <p:spPr>
          <a:xfrm>
            <a:off x="7391400" y="3612991"/>
            <a:ext cx="3429000" cy="3497421"/>
          </a:xfrm>
          <a:prstGeom prst="rect">
            <a:avLst/>
          </a:prstGeom>
        </p:spPr>
      </p:pic>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4"/>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30251"/>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p:txBody>
          <a:bodyPr/>
          <a:lstStyle/>
          <a:p>
            <a:pPr algn="l"/>
            <a:r>
              <a:rPr lang="nl-NL" sz="5400" dirty="0"/>
              <a:t>Doel van deze opdracht:</a:t>
            </a:r>
            <a:br>
              <a:rPr lang="nl-NL" sz="5400" dirty="0"/>
            </a:br>
            <a:br>
              <a:rPr lang="nl-NL" sz="5400" dirty="0"/>
            </a:br>
            <a:r>
              <a:rPr lang="nl-NL" sz="3600" b="0" dirty="0"/>
              <a:t>Zorgmedewerkers oefenen met het geven en ontvangen van opbouwende feedback, gericht op  het gebruik van de SBAR bij het melden van een afwijkende cliëntsituatie in het kader van de implementatie van de SBAR-methode binnen het team/de organisatie.</a:t>
            </a:r>
            <a:endParaRPr lang="nl-NL" sz="7200"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r>
              <a:rPr lang="nl-NL" sz="3700" dirty="0"/>
              <a:t>Twee rijen stoelen tegenover elkaar</a:t>
            </a:r>
          </a:p>
          <a:p>
            <a:r>
              <a:rPr lang="nl-NL" sz="3700" dirty="0"/>
              <a:t>Evenveel stoelen als deelnemers die </a:t>
            </a:r>
            <a:r>
              <a:rPr lang="nl-NL" sz="3700"/>
              <a:t>de oefening gaan uitvoeren</a:t>
            </a:r>
            <a:endParaRPr lang="nl-NL" sz="3700" dirty="0"/>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Benodigdheden</a:t>
            </a:r>
          </a:p>
        </p:txBody>
      </p:sp>
      <p:pic>
        <p:nvPicPr>
          <p:cNvPr id="1026" name="Picture 2" descr="Houten stoel set cartoon oude huis interieur meubilair zetel moderne houten  stoel teken geïsoleerde symbool vectorillustratie | Premium Vector">
            <a:extLst>
              <a:ext uri="{FF2B5EF4-FFF2-40B4-BE49-F238E27FC236}">
                <a16:creationId xmlns:a16="http://schemas.microsoft.com/office/drawing/2014/main" id="{89290AB3-D03A-350B-8E62-2F9201AFED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2675" y="3924300"/>
            <a:ext cx="5962650"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392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Werkwijze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552700"/>
            <a:ext cx="12640515" cy="5867400"/>
          </a:xfrm>
        </p:spPr>
        <p:txBody>
          <a:bodyPr>
            <a:normAutofit fontScale="92500" lnSpcReduction="10000"/>
          </a:bodyPr>
          <a:lstStyle/>
          <a:p>
            <a:r>
              <a:rPr lang="nl-NL" sz="4000" dirty="0"/>
              <a:t>Verdeel de groep over 2 rijen tegenover elkaar zodat er duo’s bijna knie tegen knie tegenover elkaar zitten (zie plaatje)</a:t>
            </a:r>
          </a:p>
          <a:p>
            <a:r>
              <a:rPr lang="nl-NL" sz="4000" dirty="0"/>
              <a:t>Een rij blijft steeds zitten, de andere rij schuift na ieder gesprek een plekje door (bij oneven heeft steeds 1 iemand pauze)</a:t>
            </a:r>
          </a:p>
          <a:p>
            <a:r>
              <a:rPr lang="nl-NL" sz="4000" dirty="0"/>
              <a:t>Ieder gesprek duurt 4 minuten: A vertelt 2 minuten en B luistert, en dan andersom. De begeleider geeft aan wanneer de 2 minuten voorbij zijn en wanneer er doorgedraaid mag worden. Draai door na 4 minuten en spreek je volgende collega</a:t>
            </a:r>
          </a:p>
          <a:p>
            <a:r>
              <a:rPr lang="nl-NL" sz="4000" dirty="0"/>
              <a:t>Uiteindelijk moet iedereen alle deelnemers van de andere groep gesproken hebben</a:t>
            </a:r>
          </a:p>
        </p:txBody>
      </p:sp>
      <p:pic>
        <p:nvPicPr>
          <p:cNvPr id="3" name="Afbeelding 2" descr="Afbeelding met tekst, computer, stoel, meubels&#10;&#10;Door AI gegenereerde inhoud is mogelijk onjuist.">
            <a:extLst>
              <a:ext uri="{FF2B5EF4-FFF2-40B4-BE49-F238E27FC236}">
                <a16:creationId xmlns:a16="http://schemas.microsoft.com/office/drawing/2014/main" id="{0A729C32-7894-616F-D2E7-6D91B85BC7F9}"/>
              </a:ext>
            </a:extLst>
          </p:cNvPr>
          <p:cNvPicPr>
            <a:picLocks noChangeAspect="1"/>
          </p:cNvPicPr>
          <p:nvPr/>
        </p:nvPicPr>
        <p:blipFill>
          <a:blip r:embed="rId2">
            <a:extLst>
              <a:ext uri="{28A0092B-C50C-407E-A947-70E740481C1C}">
                <a14:useLocalDpi xmlns:a14="http://schemas.microsoft.com/office/drawing/2010/main" val="0"/>
              </a:ext>
            </a:extLst>
          </a:blip>
          <a:srcRect l="67641" b="54938"/>
          <a:stretch/>
        </p:blipFill>
        <p:spPr>
          <a:xfrm>
            <a:off x="13500998" y="3716680"/>
            <a:ext cx="3926519" cy="292983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p:txBody>
          <a:bodyPr>
            <a:normAutofit/>
          </a:bodyPr>
          <a:lstStyle/>
          <a:p>
            <a:r>
              <a:rPr lang="nl-NL" sz="3700" dirty="0"/>
              <a:t>Als de rij die een plekje opschuift iedereen heeft gesproken van de rij tegenover hen, dan zet je de rij die bleef zitten tegen over elkaar en de rij die doordraaide zet je ook tegen over elkaar</a:t>
            </a:r>
          </a:p>
          <a:p>
            <a:endParaRPr lang="nl-NL" sz="3700" dirty="0"/>
          </a:p>
          <a:p>
            <a:pPr marL="0" indent="0">
              <a:buNone/>
            </a:pPr>
            <a:r>
              <a:rPr lang="nl-NL" sz="3700" i="1" dirty="0"/>
              <a:t>Hierna heb je iedereen van de groep een keer gesproken</a:t>
            </a:r>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p:txBody>
          <a:bodyPr>
            <a:normAutofit/>
          </a:bodyPr>
          <a:lstStyle/>
          <a:p>
            <a:r>
              <a:rPr lang="nl-NL" sz="4800" dirty="0"/>
              <a:t>Vervolg werkwijze (stap 2)</a:t>
            </a:r>
          </a:p>
        </p:txBody>
      </p:sp>
    </p:spTree>
    <p:extLst>
      <p:ext uri="{BB962C8B-B14F-4D97-AF65-F5344CB8AC3E}">
        <p14:creationId xmlns:p14="http://schemas.microsoft.com/office/powerpoint/2010/main" val="3726910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p:txBody>
          <a:bodyPr>
            <a:normAutofit/>
          </a:bodyPr>
          <a:lstStyle/>
          <a:p>
            <a:r>
              <a:rPr lang="nl-NL" sz="4800" dirty="0"/>
              <a:t>Wat vertel je elkaar</a:t>
            </a:r>
          </a:p>
        </p:txBody>
      </p:sp>
      <p:sp>
        <p:nvSpPr>
          <p:cNvPr id="21" name="Tijdelijke aanduiding voor inhoud 20">
            <a:extLst>
              <a:ext uri="{FF2B5EF4-FFF2-40B4-BE49-F238E27FC236}">
                <a16:creationId xmlns:a16="http://schemas.microsoft.com/office/drawing/2014/main" id="{3B22517C-C72E-7815-C742-C7A09E4C9381}"/>
              </a:ext>
            </a:extLst>
          </p:cNvPr>
          <p:cNvSpPr>
            <a:spLocks noGrp="1"/>
          </p:cNvSpPr>
          <p:nvPr>
            <p:ph sz="quarter" idx="10"/>
          </p:nvPr>
        </p:nvSpPr>
        <p:spPr/>
        <p:txBody>
          <a:bodyPr>
            <a:normAutofit/>
          </a:bodyPr>
          <a:lstStyle/>
          <a:p>
            <a:pPr marL="514350" indent="-514350">
              <a:buAutoNum type="arabicPeriod"/>
            </a:pPr>
            <a:r>
              <a:rPr lang="nl-NL" sz="3700" b="1" dirty="0"/>
              <a:t>Positieve feedback gericht op samenwerken bij het implementeren van de SBAR:</a:t>
            </a:r>
          </a:p>
          <a:p>
            <a:pPr marL="0" indent="0">
              <a:buNone/>
            </a:pPr>
            <a:r>
              <a:rPr lang="nl-NL" sz="3700" dirty="0"/>
              <a:t>“Wat je vooral mag blijven doen binnen onze communicatie m.b.v. de SBAR over een cliëntsituatie omdat dat prettig is (of duidelijk vind) is…” </a:t>
            </a:r>
          </a:p>
          <a:p>
            <a:pPr marL="0" indent="0">
              <a:buNone/>
            </a:pPr>
            <a:r>
              <a:rPr lang="nl-NL" sz="3700" dirty="0"/>
              <a:t>Of “Wat ik echt prettig vind aan onze communicatie volgens de SBAR over een afwijkende cliëntsituatie is …”</a:t>
            </a:r>
          </a:p>
          <a:p>
            <a:pPr marL="0" indent="0">
              <a:buNone/>
            </a:pPr>
            <a:r>
              <a:rPr lang="nl-NL" sz="3700" b="1" dirty="0"/>
              <a:t>2. Verbetergerichte feedback voor effectievere samenwerking:</a:t>
            </a:r>
          </a:p>
          <a:p>
            <a:pPr marL="0" indent="0">
              <a:buNone/>
            </a:pPr>
            <a:r>
              <a:rPr lang="nl-NL" sz="3700" dirty="0"/>
              <a:t>“Wat je minder mag doen of wat je ervoor in de plaats mag doen, omdat onze communicatie met behulp van de SBAR nog beter verloopt is …”</a:t>
            </a:r>
          </a:p>
          <a:p>
            <a:pPr marL="514350" indent="-514350">
              <a:buAutoNum type="arabicPeriod"/>
            </a:pPr>
            <a:endParaRPr lang="nl-NL" sz="3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Tree>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366</Words>
  <Application>Microsoft Office PowerPoint</Application>
  <PresentationFormat>Aangepast</PresentationFormat>
  <Paragraphs>23</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Source Sans Pro Bold</vt:lpstr>
      <vt:lpstr>Calibri</vt:lpstr>
      <vt:lpstr>Office Theme</vt:lpstr>
      <vt:lpstr>Oefening: Knie-tegen-knie</vt:lpstr>
      <vt:lpstr>Doel van deze opdracht:  Zorgmedewerkers oefenen met het geven en ontvangen van opbouwende feedback, gericht op  het gebruik van de SBAR bij het melden van een afwijkende cliëntsituatie in het kader van de implementatie van de SBAR-methode binnen het team/de organisatie.</vt:lpstr>
      <vt:lpstr>Benodigdheden</vt:lpstr>
      <vt:lpstr>Werkwijze (stap 1)</vt:lpstr>
      <vt:lpstr>Vervolg werkwijze (stap 2)</vt:lpstr>
      <vt:lpstr>Wat vertel je elkaar</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10</cp:revision>
  <dcterms:created xsi:type="dcterms:W3CDTF">2006-08-16T00:00:00Z</dcterms:created>
  <dcterms:modified xsi:type="dcterms:W3CDTF">2025-10-30T13:06:15Z</dcterms:modified>
  <dc:identifier>DAGZ0g_U7yY</dc:identifier>
</cp:coreProperties>
</file>