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9" r:id="rId3"/>
    <p:sldId id="270" r:id="rId4"/>
    <p:sldId id="269" r:id="rId5"/>
    <p:sldId id="257" r:id="rId6"/>
    <p:sldId id="271" r:id="rId7"/>
    <p:sldId id="272" r:id="rId8"/>
    <p:sldId id="273" r:id="rId9"/>
    <p:sldId id="262" r:id="rId10"/>
    <p:sldId id="258" r:id="rId11"/>
    <p:sldId id="261" r:id="rId12"/>
  </p:sldIdLst>
  <p:sldSz cx="18288000" cy="10287000"/>
  <p:notesSz cx="6858000" cy="9144000"/>
  <p:embeddedFontLst>
    <p:embeddedFont>
      <p:font typeface="Source Sans Pro Bold" panose="020B0604020202020204" charset="0"/>
      <p:regular r:id="rId13"/>
      <p:bold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251"/>
    <a:srgbClr val="005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9.xml"/><Relationship Id="rId5" Type="http://schemas.openxmlformats.org/officeDocument/2006/relationships/hyperlink" Target="file:///C:\Users\z823272\Downloads\GS-DOEboek-Digitaal_website%20(2).pdf" TargetMode="Externa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err="1">
                <a:solidFill>
                  <a:srgbClr val="E30251"/>
                </a:solidFill>
                <a:latin typeface="Source Sans Pro Bold"/>
                <a:ea typeface="Source Sans Pro Bold"/>
                <a:cs typeface="Source Sans Pro Bold"/>
                <a:sym typeface="Source Sans Pro Bold"/>
              </a:rPr>
              <a:t>Motiveren</a:t>
            </a:r>
            <a:r>
              <a:rPr lang="en-US" sz="8000" b="1" dirty="0">
                <a:solidFill>
                  <a:srgbClr val="E30251"/>
                </a:solidFill>
                <a:latin typeface="Source Sans Pro Bold"/>
                <a:ea typeface="Source Sans Pro Bold"/>
                <a:cs typeface="Source Sans Pro Bold"/>
                <a:sym typeface="Source Sans Pro Bold"/>
              </a:rPr>
              <a:t> van </a:t>
            </a:r>
            <a:r>
              <a:rPr lang="en-US" sz="8000" b="1" dirty="0" err="1">
                <a:solidFill>
                  <a:srgbClr val="E30251"/>
                </a:solidFill>
                <a:latin typeface="Source Sans Pro Bold"/>
                <a:ea typeface="Source Sans Pro Bold"/>
                <a:cs typeface="Source Sans Pro Bold"/>
                <a:sym typeface="Source Sans Pro Bold"/>
              </a:rPr>
              <a:t>collega’s</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3086100" y="8159790"/>
            <a:ext cx="12115800" cy="1143000"/>
          </a:xfrm>
        </p:spPr>
        <p:txBody>
          <a:bodyPr>
            <a:normAutofit fontScale="90000"/>
          </a:bodyPr>
          <a:lstStyle/>
          <a:p>
            <a:r>
              <a:rPr lang="nl-NL" dirty="0"/>
              <a:t>Oefening: Vlaggetjes lijn – Vier je successen</a:t>
            </a:r>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9" name="Picture 4" descr="Montaigu s'active !">
            <a:extLst>
              <a:ext uri="{FF2B5EF4-FFF2-40B4-BE49-F238E27FC236}">
                <a16:creationId xmlns:a16="http://schemas.microsoft.com/office/drawing/2014/main" id="{E876107F-A320-3AE7-6147-F2235E96AD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19500"/>
            <a:ext cx="18288000" cy="2566987"/>
          </a:xfrm>
          <a:prstGeom prst="rect">
            <a:avLst/>
          </a:prstGeom>
          <a:noFill/>
          <a:extLst>
            <a:ext uri="{909E8E84-426E-40DD-AFC4-6F175D3DCCD1}">
              <a14:hiddenFill xmlns:a14="http://schemas.microsoft.com/office/drawing/2010/main">
                <a:solidFill>
                  <a:srgbClr val="FFFFFF"/>
                </a:solidFill>
              </a14:hiddenFill>
            </a:ext>
          </a:extLst>
        </p:spPr>
      </p:pic>
      <p:sp>
        <p:nvSpPr>
          <p:cNvPr id="10" name="Freeform 2">
            <a:extLst>
              <a:ext uri="{FF2B5EF4-FFF2-40B4-BE49-F238E27FC236}">
                <a16:creationId xmlns:a16="http://schemas.microsoft.com/office/drawing/2014/main" id="{F025E0A6-D390-5432-5475-C79DE1842E56}"/>
              </a:ext>
            </a:extLst>
          </p:cNvPr>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3"/>
            <a:stretch>
              <a:fillRect t="-46840" b="-48511"/>
            </a:stretch>
          </a:blipFill>
        </p:spPr>
        <p:txBody>
          <a:bodyPr/>
          <a:lstStyle/>
          <a:p>
            <a:endParaRPr lang="nl-NL"/>
          </a:p>
        </p:txBody>
      </p:sp>
      <p:sp>
        <p:nvSpPr>
          <p:cNvPr id="13" name="Freeform 13">
            <a:extLst>
              <a:ext uri="{FF2B5EF4-FFF2-40B4-BE49-F238E27FC236}">
                <a16:creationId xmlns:a16="http://schemas.microsoft.com/office/drawing/2014/main" id="{32A0B62F-FDBB-B308-E413-8B0D32691CC6}"/>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4"/>
            <a:stretch>
              <a:fillRect/>
            </a:stretch>
          </a:blipFill>
        </p:spPr>
        <p:txBody>
          <a:bodyPr/>
          <a:lstStyle/>
          <a:p>
            <a:endParaRPr lang="nl-N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p:txBody>
          <a:bodyPr>
            <a:normAutofit/>
          </a:bodyPr>
          <a:lstStyle/>
          <a:p>
            <a:r>
              <a:rPr lang="nl-NL" sz="4800" dirty="0"/>
              <a:t>Tip</a:t>
            </a:r>
          </a:p>
        </p:txBody>
      </p:sp>
      <p:pic>
        <p:nvPicPr>
          <p:cNvPr id="10242" name="Picture 2" descr="Imágenes vectoriales y gráficos gratuitos de ihaveanidea cartoon boy light  bulb idea | FreeImages">
            <a:extLst>
              <a:ext uri="{FF2B5EF4-FFF2-40B4-BE49-F238E27FC236}">
                <a16:creationId xmlns:a16="http://schemas.microsoft.com/office/drawing/2014/main" id="{F62921B4-73E5-2580-40AC-20C13F0307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9374" y="6057900"/>
            <a:ext cx="2749252" cy="2762250"/>
          </a:xfrm>
          <a:prstGeom prst="rect">
            <a:avLst/>
          </a:prstGeom>
          <a:noFill/>
          <a:extLst>
            <a:ext uri="{909E8E84-426E-40DD-AFC4-6F175D3DCCD1}">
              <a14:hiddenFill xmlns:a14="http://schemas.microsoft.com/office/drawing/2010/main">
                <a:solidFill>
                  <a:srgbClr val="FFFFFF"/>
                </a:solidFill>
              </a14:hiddenFill>
            </a:ext>
          </a:extLst>
        </p:spPr>
      </p:pic>
      <p:sp>
        <p:nvSpPr>
          <p:cNvPr id="21" name="Tijdelijke aanduiding voor inhoud 20">
            <a:extLst>
              <a:ext uri="{FF2B5EF4-FFF2-40B4-BE49-F238E27FC236}">
                <a16:creationId xmlns:a16="http://schemas.microsoft.com/office/drawing/2014/main" id="{3B22517C-C72E-7815-C742-C7A09E4C9381}"/>
              </a:ext>
            </a:extLst>
          </p:cNvPr>
          <p:cNvSpPr>
            <a:spLocks noGrp="1"/>
          </p:cNvSpPr>
          <p:nvPr>
            <p:ph sz="quarter" idx="10"/>
          </p:nvPr>
        </p:nvSpPr>
        <p:spPr/>
        <p:txBody>
          <a:bodyPr>
            <a:normAutofit/>
          </a:bodyPr>
          <a:lstStyle/>
          <a:p>
            <a:r>
              <a:rPr lang="nl-NL" sz="3700" dirty="0">
                <a:effectLst/>
                <a:ea typeface="Calibri" panose="020F0502020204030204" pitchFamily="34" charset="0"/>
                <a:cs typeface="Times New Roman" panose="02020603050405020304" pitchFamily="18" charset="0"/>
              </a:rPr>
              <a:t>Successen zullen als het goed is steeds blijven komen en mogen dan ook elke keer weer gevierd worden. Hier kunnen nieuwe vlaggetjes voor aangemaakt en opgehangen worden. Gedurende tijd kan de vlaggenlijn zich verder vullen. </a:t>
            </a:r>
          </a:p>
          <a:p>
            <a:pPr marL="0" indent="0">
              <a:buNone/>
            </a:pPr>
            <a:endParaRPr lang="nl-NL" sz="3700" dirty="0">
              <a:effectLst/>
              <a:ea typeface="Calibri" panose="020F0502020204030204" pitchFamily="34" charset="0"/>
              <a:cs typeface="Times New Roman" panose="02020603050405020304" pitchFamily="18" charset="0"/>
            </a:endParaRPr>
          </a:p>
          <a:p>
            <a:r>
              <a:rPr lang="nl-NL" sz="3700" dirty="0">
                <a:ea typeface="Calibri" panose="020F0502020204030204" pitchFamily="34" charset="0"/>
                <a:cs typeface="Times New Roman" panose="02020603050405020304" pitchFamily="18" charset="0"/>
              </a:rPr>
              <a:t>Daarnaast is het teamoverleg een mooie gelegenheid om de successen die aan de lijn hangen b</a:t>
            </a:r>
            <a:r>
              <a:rPr lang="nl-NL" sz="3700" dirty="0">
                <a:effectLst/>
                <a:ea typeface="Calibri" panose="020F0502020204030204" pitchFamily="34" charset="0"/>
                <a:cs typeface="Times New Roman" panose="02020603050405020304" pitchFamily="18" charset="0"/>
              </a:rPr>
              <a:t>espreekbaar te maken binnen het team, ook wanneer de lijn ‘leeg’ blijft.</a:t>
            </a:r>
            <a:endParaRPr lang="nl-NL" sz="3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7523FE38-38F6-9509-C16D-4BAC2D199C15}"/>
              </a:ext>
            </a:extLst>
          </p:cNvPr>
          <p:cNvSpPr txBox="1">
            <a:spLocks/>
          </p:cNvSpPr>
          <p:nvPr/>
        </p:nvSpPr>
        <p:spPr>
          <a:xfrm>
            <a:off x="228600" y="7719677"/>
            <a:ext cx="178308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dirty="0">
                <a:solidFill>
                  <a:schemeClr val="tx1"/>
                </a:solidFill>
              </a:rPr>
              <a:t>Bronnen: </a:t>
            </a:r>
            <a:r>
              <a:rPr lang="nl-NL" sz="3600" i="1" dirty="0">
                <a:solidFill>
                  <a:schemeClr val="tx1"/>
                </a:solidFill>
              </a:rPr>
              <a:t>Dirkse-Hulscher, Talen &amp; Kester (2018). Het groot werkvormen boek deel 2. Uitgeverij Boom</a:t>
            </a:r>
          </a:p>
          <a:p>
            <a:r>
              <a:rPr lang="nl-NL" sz="3600" i="1" dirty="0" err="1">
                <a:solidFill>
                  <a:schemeClr val="tx1"/>
                </a:solidFill>
              </a:rPr>
              <a:t>Doeboek</a:t>
            </a:r>
            <a:r>
              <a:rPr lang="nl-NL" sz="3600" i="1" dirty="0">
                <a:solidFill>
                  <a:schemeClr val="tx1"/>
                </a:solidFill>
              </a:rPr>
              <a:t> – Opgavegericht samenwerken </a:t>
            </a:r>
            <a:r>
              <a:rPr lang="nl-NL" sz="3600" i="1" dirty="0">
                <a:solidFill>
                  <a:srgbClr val="0000FF"/>
                </a:solidFill>
                <a:hlinkClick r:id="rId5">
                  <a:extLst>
                    <a:ext uri="{A12FA001-AC4F-418D-AE19-62706E023703}">
                      <ahyp:hlinkClr xmlns:ahyp="http://schemas.microsoft.com/office/drawing/2018/hyperlinkcolor" val="tx"/>
                    </a:ext>
                  </a:extLst>
                </a:hlinkClick>
              </a:rPr>
              <a:t>GS-</a:t>
            </a:r>
            <a:r>
              <a:rPr lang="nl-NL" sz="3600" i="1" dirty="0" err="1">
                <a:solidFill>
                  <a:srgbClr val="0000FF"/>
                </a:solidFill>
                <a:hlinkClick r:id="rId5">
                  <a:extLst>
                    <a:ext uri="{A12FA001-AC4F-418D-AE19-62706E023703}">
                      <ahyp:hlinkClr xmlns:ahyp="http://schemas.microsoft.com/office/drawing/2018/hyperlinkcolor" val="tx"/>
                    </a:ext>
                  </a:extLst>
                </a:hlinkClick>
              </a:rPr>
              <a:t>DOEboek</a:t>
            </a:r>
            <a:r>
              <a:rPr lang="nl-NL" sz="3600" i="1" dirty="0">
                <a:solidFill>
                  <a:srgbClr val="0000FF"/>
                </a:solidFill>
                <a:hlinkClick r:id="rId5">
                  <a:extLst>
                    <a:ext uri="{A12FA001-AC4F-418D-AE19-62706E023703}">
                      <ahyp:hlinkClr xmlns:ahyp="http://schemas.microsoft.com/office/drawing/2018/hyperlinkcolor" val="tx"/>
                    </a:ext>
                  </a:extLst>
                </a:hlinkClick>
              </a:rPr>
              <a:t>-</a:t>
            </a:r>
            <a:r>
              <a:rPr lang="nl-NL" sz="3600" i="1" dirty="0" err="1">
                <a:solidFill>
                  <a:srgbClr val="0000FF"/>
                </a:solidFill>
                <a:hlinkClick r:id="rId5">
                  <a:extLst>
                    <a:ext uri="{A12FA001-AC4F-418D-AE19-62706E023703}">
                      <ahyp:hlinkClr xmlns:ahyp="http://schemas.microsoft.com/office/drawing/2018/hyperlinkcolor" val="tx"/>
                    </a:ext>
                  </a:extLst>
                </a:hlinkClick>
              </a:rPr>
              <a:t>Digitaal_website</a:t>
            </a:r>
            <a:r>
              <a:rPr lang="nl-NL" sz="3600" i="1" dirty="0">
                <a:solidFill>
                  <a:schemeClr val="tx1"/>
                </a:solidFill>
                <a:hlinkClick r:id="rId5">
                  <a:extLst>
                    <a:ext uri="{A12FA001-AC4F-418D-AE19-62706E023703}">
                      <ahyp:hlinkClr xmlns:ahyp="http://schemas.microsoft.com/office/drawing/2018/hyperlinkcolor" val="tx"/>
                    </a:ext>
                  </a:extLst>
                </a:hlinkClick>
              </a:rPr>
              <a:t> (2).pdf</a:t>
            </a:r>
            <a:r>
              <a:rPr lang="nl-NL" sz="3600" i="1" dirty="0">
                <a:solidFill>
                  <a:schemeClr val="tx1"/>
                </a:solidFill>
              </a:rPr>
              <a:t>, pagina 212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30251"/>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a:xfrm>
            <a:off x="1104900" y="5143500"/>
            <a:ext cx="16078200" cy="1143000"/>
          </a:xfrm>
        </p:spPr>
        <p:txBody>
          <a:bodyPr/>
          <a:lstStyle/>
          <a:p>
            <a:pPr algn="l"/>
            <a:r>
              <a:rPr lang="nl-NL" sz="5400" dirty="0"/>
              <a:t>Over deze opdracht:</a:t>
            </a:r>
            <a:br>
              <a:rPr lang="nl-NL" sz="5400" dirty="0"/>
            </a:br>
            <a:br>
              <a:rPr lang="nl-NL" sz="3600" b="0" dirty="0">
                <a:latin typeface="+mn-lt"/>
              </a:rPr>
            </a:br>
            <a:r>
              <a:rPr lang="nl-NL" sz="3600" b="0" dirty="0">
                <a:latin typeface="+mn-lt"/>
              </a:rPr>
              <a:t>Hoe vaak sta jij echt stil bij iets wat goed gegaan is? Iets waar je trots op bent of iets wat jullie als team voor elkaar hebben gekregen? Hoe vaak vier jij samen met anderen een succes? </a:t>
            </a:r>
            <a:br>
              <a:rPr lang="nl-NL" sz="3600" b="0" dirty="0">
                <a:latin typeface="+mn-lt"/>
              </a:rPr>
            </a:br>
            <a:r>
              <a:rPr lang="nl-NL" sz="3600" b="0" dirty="0">
                <a:latin typeface="+mn-lt"/>
              </a:rPr>
              <a:t>Met het oog gericht op de opgave en wat we met elkaar te doen hebben, vergeten we soms om stil te staan om terug te kijken naar wat we al bereikt hebben. </a:t>
            </a:r>
            <a:br>
              <a:rPr lang="nl-NL" sz="3600" b="0" dirty="0">
                <a:latin typeface="+mn-lt"/>
              </a:rPr>
            </a:br>
            <a:r>
              <a:rPr lang="nl-NL" sz="3600" b="0" dirty="0">
                <a:latin typeface="+mn-lt"/>
              </a:rPr>
              <a:t>Het vieren van successen </a:t>
            </a:r>
            <a:r>
              <a:rPr lang="nl-NL" sz="3600" b="0" u="sng" dirty="0">
                <a:latin typeface="+mn-lt"/>
              </a:rPr>
              <a:t>benadrukt de prestatie</a:t>
            </a:r>
            <a:r>
              <a:rPr lang="nl-NL" sz="3600" b="0" dirty="0">
                <a:latin typeface="+mn-lt"/>
              </a:rPr>
              <a:t>, </a:t>
            </a:r>
            <a:r>
              <a:rPr lang="nl-NL" sz="3600" b="0" u="sng" dirty="0">
                <a:latin typeface="+mn-lt"/>
              </a:rPr>
              <a:t>versterkt de teamgeest </a:t>
            </a:r>
            <a:r>
              <a:rPr lang="nl-NL" sz="3600" b="0" dirty="0">
                <a:latin typeface="+mn-lt"/>
              </a:rPr>
              <a:t>en geeft een </a:t>
            </a:r>
            <a:r>
              <a:rPr lang="nl-NL" sz="3600" b="0" u="sng" dirty="0">
                <a:latin typeface="+mn-lt"/>
              </a:rPr>
              <a:t>gevoel van verbondenheid</a:t>
            </a:r>
            <a:r>
              <a:rPr lang="nl-NL" sz="3600" b="0" dirty="0">
                <a:latin typeface="+mn-lt"/>
              </a:rPr>
              <a:t>. </a:t>
            </a:r>
            <a:br>
              <a:rPr lang="nl-NL" sz="3600" b="0" dirty="0">
                <a:latin typeface="+mn-lt"/>
              </a:rPr>
            </a:br>
            <a:r>
              <a:rPr lang="nl-NL" sz="3600" b="0" dirty="0">
                <a:latin typeface="+mn-lt"/>
              </a:rPr>
              <a:t>Wanneer je ervoor kiest om die successen ook met anderen buiten het team te delen, kan het bijdragen aan het opbouwen van een positieve reputatie rondom dat team. Je kunt het vieren van successen daarom zien als een investering in het succes van het werken aan de opgave op de lange termijn. </a:t>
            </a:r>
          </a:p>
        </p:txBody>
      </p:sp>
      <p:pic>
        <p:nvPicPr>
          <p:cNvPr id="2" name="Picture 4" descr="Montaigu s'active !">
            <a:extLst>
              <a:ext uri="{FF2B5EF4-FFF2-40B4-BE49-F238E27FC236}">
                <a16:creationId xmlns:a16="http://schemas.microsoft.com/office/drawing/2014/main" id="{22B26420-F5B6-BECA-9DCA-5E2838602C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8288000" cy="1943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0B369C-7F6D-7669-8C82-8E002C02CF9A}"/>
              </a:ext>
            </a:extLst>
          </p:cNvPr>
          <p:cNvSpPr>
            <a:spLocks noGrp="1"/>
          </p:cNvSpPr>
          <p:nvPr>
            <p:ph type="title"/>
          </p:nvPr>
        </p:nvSpPr>
        <p:spPr>
          <a:xfrm>
            <a:off x="2724150" y="6972300"/>
            <a:ext cx="12839700" cy="1143000"/>
          </a:xfrm>
        </p:spPr>
        <p:txBody>
          <a:bodyPr/>
          <a:lstStyle/>
          <a:p>
            <a:pPr algn="l"/>
            <a:r>
              <a:rPr lang="nl-NL" sz="5400" dirty="0"/>
              <a:t>Doel van de opdracht:</a:t>
            </a:r>
            <a:br>
              <a:rPr lang="nl-NL" sz="5400" dirty="0"/>
            </a:br>
            <a:br>
              <a:rPr lang="nl-NL" sz="5400" dirty="0"/>
            </a:br>
            <a:r>
              <a:rPr lang="nl-NL" sz="3600" b="0" dirty="0">
                <a:latin typeface="+mn-lt"/>
              </a:rPr>
              <a:t>Plan een moment met elkaar om stil te staan bij wat jullie bereikt hebben en maak hier een tastbare herinnering van: </a:t>
            </a:r>
            <a:br>
              <a:rPr lang="nl-NL" sz="3600" b="0" dirty="0">
                <a:latin typeface="+mn-lt"/>
              </a:rPr>
            </a:br>
            <a:r>
              <a:rPr lang="nl-NL" sz="3600" b="0" i="1" dirty="0">
                <a:latin typeface="+mn-lt"/>
              </a:rPr>
              <a:t>Een successlinger van de momenten waar jullie samen trots op zijn</a:t>
            </a:r>
            <a:br>
              <a:rPr lang="nl-NL" sz="4400" i="1" dirty="0">
                <a:latin typeface="+mn-lt"/>
              </a:rPr>
            </a:br>
            <a:endParaRPr lang="nl-NL" i="1" dirty="0">
              <a:latin typeface="+mn-lt"/>
            </a:endParaRPr>
          </a:p>
        </p:txBody>
      </p:sp>
      <p:pic>
        <p:nvPicPr>
          <p:cNvPr id="1028" name="Picture 4" descr="Montaigu s'active !">
            <a:extLst>
              <a:ext uri="{FF2B5EF4-FFF2-40B4-BE49-F238E27FC236}">
                <a16:creationId xmlns:a16="http://schemas.microsoft.com/office/drawing/2014/main" id="{2CBA1C1A-869D-81D0-A05F-28C6320108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8288000" cy="6186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6474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r>
              <a:rPr lang="nl-NL" sz="3700" dirty="0"/>
              <a:t>Printer of ga zelf aan de slag met gekleurd papier </a:t>
            </a:r>
          </a:p>
          <a:p>
            <a:r>
              <a:rPr lang="nl-NL" sz="3700" dirty="0"/>
              <a:t>Touw of lint </a:t>
            </a:r>
          </a:p>
          <a:p>
            <a:r>
              <a:rPr lang="nl-NL" sz="3700" dirty="0"/>
              <a:t>Schaar </a:t>
            </a:r>
          </a:p>
          <a:p>
            <a:r>
              <a:rPr lang="nl-NL" sz="3700" dirty="0"/>
              <a:t>Lijm of nietje</a:t>
            </a:r>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Benodigdheden</a:t>
            </a:r>
          </a:p>
        </p:txBody>
      </p:sp>
      <p:pic>
        <p:nvPicPr>
          <p:cNvPr id="2050" name="Picture 2" descr="werkplaats gereedschap en materialen, papier strepen en schaar 19500694  Vectorkunst bij Vecteezy">
            <a:extLst>
              <a:ext uri="{FF2B5EF4-FFF2-40B4-BE49-F238E27FC236}">
                <a16:creationId xmlns:a16="http://schemas.microsoft.com/office/drawing/2014/main" id="{4B8B0F63-C4AA-C895-41E6-D7ADB56934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1506200" y="2400300"/>
            <a:ext cx="5412124" cy="6382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39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agina 10 | Cartoon Schrijven Afbeeldingen - Gratis downloaden op Freepik">
            <a:extLst>
              <a:ext uri="{FF2B5EF4-FFF2-40B4-BE49-F238E27FC236}">
                <a16:creationId xmlns:a16="http://schemas.microsoft.com/office/drawing/2014/main" id="{0385EDD2-680C-5BC3-9B31-853DDA25B6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3787" y="6557937"/>
            <a:ext cx="3400425" cy="2352726"/>
          </a:xfrm>
          <a:prstGeom prst="rect">
            <a:avLst/>
          </a:prstGeom>
          <a:noFill/>
          <a:extLst>
            <a:ext uri="{909E8E84-426E-40DD-AFC4-6F175D3DCCD1}">
              <a14:hiddenFill xmlns:a14="http://schemas.microsoft.com/office/drawing/2010/main">
                <a:solidFill>
                  <a:srgbClr val="FFFFFF"/>
                </a:solidFill>
              </a14:hiddenFill>
            </a:ext>
          </a:extLst>
        </p:spPr>
      </p:pic>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Werkwijze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552700"/>
            <a:ext cx="16284517" cy="5867400"/>
          </a:xfrm>
        </p:spPr>
        <p:txBody>
          <a:bodyPr>
            <a:normAutofit/>
          </a:bodyPr>
          <a:lstStyle/>
          <a:p>
            <a:pPr marL="0" indent="0">
              <a:buNone/>
            </a:pPr>
            <a:r>
              <a:rPr lang="nl-NL" sz="4000" b="1" dirty="0"/>
              <a:t>Schrijf jullie behaalde resultaat op</a:t>
            </a:r>
            <a:endParaRPr lang="nl-NL" sz="4000" dirty="0"/>
          </a:p>
          <a:p>
            <a:pPr marL="0" indent="0">
              <a:buNone/>
            </a:pPr>
            <a:r>
              <a:rPr lang="nl-NL" sz="3700" dirty="0"/>
              <a:t>Dit kunnen stappen zijn die jullie samen hebben behaald, momenten waar jullie trots op zijn, uitdagingen die jullie hebben overwonnen of waardevolle herinneringen met elkaar. Gebruik woorden, tekeningen, symbolen voor het succes. Alles mag! Elk succes komt op een eigen vlag van jullie slinger. Je kunt ervoor kiezen om het template uit dit boek te gebruiken of ga zelf aan de slag met gekleurd papier.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Werkwijze (stap 2)</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552700"/>
            <a:ext cx="16284517" cy="5867400"/>
          </a:xfrm>
        </p:spPr>
        <p:txBody>
          <a:bodyPr>
            <a:normAutofit/>
          </a:bodyPr>
          <a:lstStyle/>
          <a:p>
            <a:pPr marL="0" indent="0">
              <a:buNone/>
            </a:pPr>
            <a:r>
              <a:rPr lang="nl-NL" sz="4000" b="1" dirty="0"/>
              <a:t>Knip de vlaggen uit</a:t>
            </a:r>
            <a:endParaRPr lang="nl-NL" sz="4000" dirty="0"/>
          </a:p>
          <a:p>
            <a:pPr marL="0" indent="0">
              <a:buNone/>
            </a:pPr>
            <a:r>
              <a:rPr lang="nl-NL" sz="3700" dirty="0"/>
              <a:t>Als alle successen zijn opgeschreven, knip je de vlaggen uit. Misschien wil je alvast ruimte maken voor herdenk - bare momenten die nog gaan komen. Voeg alvast een aantal lege vlaggen toe aan jullie slinger. Dan kun je de successen die jullie nog gaan boeken er meteen bij hangen. </a:t>
            </a:r>
          </a:p>
        </p:txBody>
      </p:sp>
      <p:pic>
        <p:nvPicPr>
          <p:cNvPr id="6150" name="Picture 6" descr="Driehoekige vlaggen aan een touw doodle lineair | Premium Vector">
            <a:extLst>
              <a:ext uri="{FF2B5EF4-FFF2-40B4-BE49-F238E27FC236}">
                <a16:creationId xmlns:a16="http://schemas.microsoft.com/office/drawing/2014/main" id="{C193E0B8-F6FA-EC18-9F01-9881C20BFAB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8786" t="21885" b="18051"/>
          <a:stretch/>
        </p:blipFill>
        <p:spPr bwMode="auto">
          <a:xfrm>
            <a:off x="11029950" y="5495471"/>
            <a:ext cx="2457450" cy="35814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descr="Driehoekige vlaggen aan een touw doodle lineair | Premium Vector">
            <a:extLst>
              <a:ext uri="{FF2B5EF4-FFF2-40B4-BE49-F238E27FC236}">
                <a16:creationId xmlns:a16="http://schemas.microsoft.com/office/drawing/2014/main" id="{DC03934A-13AF-B939-2C5E-36F968E103B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228" t="21885" r="41213" b="18051"/>
          <a:stretch/>
        </p:blipFill>
        <p:spPr bwMode="auto">
          <a:xfrm>
            <a:off x="8305800" y="5295900"/>
            <a:ext cx="1524000" cy="358140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Driehoekige vlaggen aan een touw doodle lineair | Premium Vector">
            <a:extLst>
              <a:ext uri="{FF2B5EF4-FFF2-40B4-BE49-F238E27FC236}">
                <a16:creationId xmlns:a16="http://schemas.microsoft.com/office/drawing/2014/main" id="{75C647B8-9E48-0CAE-A2F1-917BB53A02A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885" r="66773" b="29872"/>
          <a:stretch/>
        </p:blipFill>
        <p:spPr bwMode="auto">
          <a:xfrm>
            <a:off x="5685971" y="5772149"/>
            <a:ext cx="1981200" cy="2876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5206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B5DEC1A-CBCF-EDAC-63C4-3A31E8B2036D}"/>
              </a:ext>
            </a:extLst>
          </p:cNvPr>
          <p:cNvSpPr>
            <a:spLocks noGrp="1"/>
          </p:cNvSpPr>
          <p:nvPr>
            <p:ph sz="quarter" idx="10"/>
          </p:nvPr>
        </p:nvSpPr>
        <p:spPr>
          <a:xfrm>
            <a:off x="860483" y="2400300"/>
            <a:ext cx="16611600" cy="6172200"/>
          </a:xfrm>
        </p:spPr>
        <p:txBody>
          <a:bodyPr>
            <a:normAutofit/>
          </a:bodyPr>
          <a:lstStyle/>
          <a:p>
            <a:pPr marL="0" indent="0">
              <a:buNone/>
            </a:pPr>
            <a:r>
              <a:rPr lang="nl-NL" sz="3700" b="1" dirty="0"/>
              <a:t>Maak de slinger</a:t>
            </a:r>
          </a:p>
          <a:p>
            <a:pPr marL="0" indent="0">
              <a:buNone/>
            </a:pPr>
            <a:r>
              <a:rPr lang="nl-NL" sz="3700" dirty="0"/>
              <a:t>Knip een lang stuk van het touw of lint om de vlaggen voor jullie slinger op te hangen. Vouw de plakranden van de vlaggen om en hang de vlag over het touw heen. Plak daarna de plakrand om de vlag, zodat deze blijft hangen aan het touw</a:t>
            </a:r>
          </a:p>
        </p:txBody>
      </p:sp>
      <p:sp>
        <p:nvSpPr>
          <p:cNvPr id="3" name="Titel 2">
            <a:extLst>
              <a:ext uri="{FF2B5EF4-FFF2-40B4-BE49-F238E27FC236}">
                <a16:creationId xmlns:a16="http://schemas.microsoft.com/office/drawing/2014/main" id="{EDBF6244-2D46-2CE6-4F59-96B7EC9B6509}"/>
              </a:ext>
            </a:extLst>
          </p:cNvPr>
          <p:cNvSpPr>
            <a:spLocks noGrp="1"/>
          </p:cNvSpPr>
          <p:nvPr>
            <p:ph type="title"/>
          </p:nvPr>
        </p:nvSpPr>
        <p:spPr/>
        <p:txBody>
          <a:bodyPr>
            <a:normAutofit/>
          </a:bodyPr>
          <a:lstStyle/>
          <a:p>
            <a:r>
              <a:rPr lang="nl-NL" sz="4800" dirty="0"/>
              <a:t>Werkwijze (stap 3)</a:t>
            </a:r>
          </a:p>
        </p:txBody>
      </p:sp>
      <p:pic>
        <p:nvPicPr>
          <p:cNvPr id="4" name="Picture 6" descr="Driehoekige vlaggen aan een touw doodle lineair | Premium Vector">
            <a:extLst>
              <a:ext uri="{FF2B5EF4-FFF2-40B4-BE49-F238E27FC236}">
                <a16:creationId xmlns:a16="http://schemas.microsoft.com/office/drawing/2014/main" id="{72055CB0-55FC-912A-04F7-979E6847CB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885" b="18051"/>
          <a:stretch/>
        </p:blipFill>
        <p:spPr bwMode="auto">
          <a:xfrm>
            <a:off x="11049000" y="5295900"/>
            <a:ext cx="5962650" cy="3581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4531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160.700+ Slingers Stockillustraties, royalty-free vector illustraties en  clipart - iStock | Confetti, Feest, Verjaardag">
            <a:extLst>
              <a:ext uri="{FF2B5EF4-FFF2-40B4-BE49-F238E27FC236}">
                <a16:creationId xmlns:a16="http://schemas.microsoft.com/office/drawing/2014/main" id="{E1E1D743-F63F-94F4-4860-111836F418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582"/>
          <a:stretch/>
        </p:blipFill>
        <p:spPr bwMode="auto">
          <a:xfrm>
            <a:off x="786888" y="2095501"/>
            <a:ext cx="16360717" cy="6934200"/>
          </a:xfrm>
          <a:prstGeom prst="rect">
            <a:avLst/>
          </a:prstGeom>
          <a:noFill/>
          <a:extLst>
            <a:ext uri="{909E8E84-426E-40DD-AFC4-6F175D3DCCD1}">
              <a14:hiddenFill xmlns:a14="http://schemas.microsoft.com/office/drawing/2010/main">
                <a:solidFill>
                  <a:srgbClr val="FFFFFF"/>
                </a:solidFill>
              </a14:hiddenFill>
            </a:ext>
          </a:extLst>
        </p:spPr>
      </p:pic>
      <p:sp>
        <p:nvSpPr>
          <p:cNvPr id="2" name="Tijdelijke aanduiding voor inhoud 1">
            <a:extLst>
              <a:ext uri="{FF2B5EF4-FFF2-40B4-BE49-F238E27FC236}">
                <a16:creationId xmlns:a16="http://schemas.microsoft.com/office/drawing/2014/main" id="{CB5DEC1A-CBCF-EDAC-63C4-3A31E8B2036D}"/>
              </a:ext>
            </a:extLst>
          </p:cNvPr>
          <p:cNvSpPr>
            <a:spLocks noGrp="1"/>
          </p:cNvSpPr>
          <p:nvPr>
            <p:ph sz="quarter" idx="10"/>
          </p:nvPr>
        </p:nvSpPr>
        <p:spPr>
          <a:xfrm>
            <a:off x="838200" y="6591300"/>
            <a:ext cx="16611600" cy="2209800"/>
          </a:xfrm>
        </p:spPr>
        <p:txBody>
          <a:bodyPr>
            <a:normAutofit/>
          </a:bodyPr>
          <a:lstStyle/>
          <a:p>
            <a:pPr marL="0" indent="0">
              <a:buNone/>
            </a:pPr>
            <a:r>
              <a:rPr lang="nl-NL" sz="3700" b="1" dirty="0"/>
              <a:t>Maak de slinger</a:t>
            </a:r>
          </a:p>
          <a:p>
            <a:pPr marL="0" indent="0">
              <a:buNone/>
            </a:pPr>
            <a:r>
              <a:rPr lang="nl-NL" sz="3700" dirty="0"/>
              <a:t>Zoek een goede plek waar je de slinger op kunt hangen. Een plek waar jullie samenkomen en waar anderen ook jullie succesmomenten kunnen zien. </a:t>
            </a:r>
          </a:p>
        </p:txBody>
      </p:sp>
      <p:sp>
        <p:nvSpPr>
          <p:cNvPr id="3" name="Titel 2">
            <a:extLst>
              <a:ext uri="{FF2B5EF4-FFF2-40B4-BE49-F238E27FC236}">
                <a16:creationId xmlns:a16="http://schemas.microsoft.com/office/drawing/2014/main" id="{EDBF6244-2D46-2CE6-4F59-96B7EC9B6509}"/>
              </a:ext>
            </a:extLst>
          </p:cNvPr>
          <p:cNvSpPr>
            <a:spLocks noGrp="1"/>
          </p:cNvSpPr>
          <p:nvPr>
            <p:ph type="title"/>
          </p:nvPr>
        </p:nvSpPr>
        <p:spPr/>
        <p:txBody>
          <a:bodyPr>
            <a:normAutofit/>
          </a:bodyPr>
          <a:lstStyle/>
          <a:p>
            <a:r>
              <a:rPr lang="nl-NL" sz="4800" dirty="0"/>
              <a:t>Werkwijze (stap 4)</a:t>
            </a:r>
          </a:p>
        </p:txBody>
      </p:sp>
    </p:spTree>
    <p:extLst>
      <p:ext uri="{BB962C8B-B14F-4D97-AF65-F5344CB8AC3E}">
        <p14:creationId xmlns:p14="http://schemas.microsoft.com/office/powerpoint/2010/main" val="3292841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p:txBody>
          <a:bodyPr>
            <a:normAutofit/>
          </a:bodyPr>
          <a:lstStyle/>
          <a:p>
            <a:pPr marL="0" indent="0">
              <a:buNone/>
            </a:pPr>
            <a:r>
              <a:rPr lang="nl-NL" sz="3700" dirty="0"/>
              <a:t>Zitten jullie als team verspreid over verschillende plekken in Nederland of hebben jullie niet één fysieke plek waar jullie samenkomen? Verzamel jullie successen dan online. Richt hierbij bijvoorbeeld een online Whiteboard voor in. Zorg dat jullie er samen regelmatig bij stil kunnen staan.</a:t>
            </a:r>
            <a:endParaRPr lang="nl-NL" sz="3700" i="1" dirty="0"/>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p:txBody>
          <a:bodyPr>
            <a:normAutofit/>
          </a:bodyPr>
          <a:lstStyle/>
          <a:p>
            <a:r>
              <a:rPr lang="nl-NL" sz="4800" dirty="0"/>
              <a:t>Online successlinger</a:t>
            </a:r>
          </a:p>
        </p:txBody>
      </p:sp>
      <p:pic>
        <p:nvPicPr>
          <p:cNvPr id="9218" name="Picture 2" descr="Gratis online whiteboard voor realtime samenwerking | Canva">
            <a:extLst>
              <a:ext uri="{FF2B5EF4-FFF2-40B4-BE49-F238E27FC236}">
                <a16:creationId xmlns:a16="http://schemas.microsoft.com/office/drawing/2014/main" id="{041DD0BB-391F-30D2-B4D7-4A14E6FF80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2857500"/>
            <a:ext cx="9486900" cy="7162295"/>
          </a:xfrm>
          <a:prstGeom prst="rect">
            <a:avLst/>
          </a:prstGeom>
          <a:noFill/>
          <a:extLst>
            <a:ext uri="{909E8E84-426E-40DD-AFC4-6F175D3DCCD1}">
              <a14:hiddenFill xmlns:a14="http://schemas.microsoft.com/office/drawing/2010/main">
                <a:solidFill>
                  <a:srgbClr val="FFFFFF"/>
                </a:solidFill>
              </a14:hiddenFill>
            </a:ext>
          </a:extLst>
        </p:spPr>
      </p:pic>
      <p:sp>
        <p:nvSpPr>
          <p:cNvPr id="5" name="Rechthoek: afgeronde hoeken 4">
            <a:extLst>
              <a:ext uri="{FF2B5EF4-FFF2-40B4-BE49-F238E27FC236}">
                <a16:creationId xmlns:a16="http://schemas.microsoft.com/office/drawing/2014/main" id="{79BD0E45-E6D6-2A67-DBAB-C8445EB4D670}"/>
              </a:ext>
            </a:extLst>
          </p:cNvPr>
          <p:cNvSpPr/>
          <p:nvPr/>
        </p:nvSpPr>
        <p:spPr>
          <a:xfrm>
            <a:off x="12192000" y="5829300"/>
            <a:ext cx="1905000" cy="1295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chemeClr val="tx1"/>
                </a:solidFill>
              </a:rPr>
              <a:t>Succesfactoren SBAR implementatie</a:t>
            </a:r>
          </a:p>
        </p:txBody>
      </p:sp>
      <p:pic>
        <p:nvPicPr>
          <p:cNvPr id="7" name="Afbeelding 6">
            <a:extLst>
              <a:ext uri="{FF2B5EF4-FFF2-40B4-BE49-F238E27FC236}">
                <a16:creationId xmlns:a16="http://schemas.microsoft.com/office/drawing/2014/main" id="{76095DD4-CA6D-27E0-C127-2C2CF8FFFBD5}"/>
              </a:ext>
            </a:extLst>
          </p:cNvPr>
          <p:cNvPicPr>
            <a:picLocks noChangeAspect="1"/>
          </p:cNvPicPr>
          <p:nvPr/>
        </p:nvPicPr>
        <p:blipFill>
          <a:blip r:embed="rId3"/>
          <a:stretch>
            <a:fillRect/>
          </a:stretch>
        </p:blipFill>
        <p:spPr>
          <a:xfrm rot="223133">
            <a:off x="14601115" y="4593865"/>
            <a:ext cx="1035741" cy="1480271"/>
          </a:xfrm>
          <a:prstGeom prst="rect">
            <a:avLst/>
          </a:prstGeom>
        </p:spPr>
      </p:pic>
    </p:spTree>
    <p:extLst>
      <p:ext uri="{BB962C8B-B14F-4D97-AF65-F5344CB8AC3E}">
        <p14:creationId xmlns:p14="http://schemas.microsoft.com/office/powerpoint/2010/main" val="3726910383"/>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651</Words>
  <Application>Microsoft Office PowerPoint</Application>
  <PresentationFormat>Aangepast</PresentationFormat>
  <Paragraphs>32</Paragraphs>
  <Slides>11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Source Sans Pro Bold</vt:lpstr>
      <vt:lpstr>Arial</vt:lpstr>
      <vt:lpstr>Calibri</vt:lpstr>
      <vt:lpstr>Office Theme</vt:lpstr>
      <vt:lpstr>Oefening: Vlaggetjes lijn – Vier je successen</vt:lpstr>
      <vt:lpstr>Over deze opdracht:  Hoe vaak sta jij echt stil bij iets wat goed gegaan is? Iets waar je trots op bent of iets wat jullie als team voor elkaar hebben gekregen? Hoe vaak vier jij samen met anderen een succes?  Met het oog gericht op de opgave en wat we met elkaar te doen hebben, vergeten we soms om stil te staan om terug te kijken naar wat we al bereikt hebben.  Het vieren van successen benadrukt de prestatie, versterkt de teamgeest en geeft een gevoel van verbondenheid.  Wanneer je ervoor kiest om die successen ook met anderen buiten het team te delen, kan het bijdragen aan het opbouwen van een positieve reputatie rondom dat team. Je kunt het vieren van successen daarom zien als een investering in het succes van het werken aan de opgave op de lange termijn. </vt:lpstr>
      <vt:lpstr>Doel van de opdracht:  Plan een moment met elkaar om stil te staan bij wat jullie bereikt hebben en maak hier een tastbare herinnering van:  Een successlinger van de momenten waar jullie samen trots op zijn </vt:lpstr>
      <vt:lpstr>Benodigdheden</vt:lpstr>
      <vt:lpstr>Werkwijze (stap 1)</vt:lpstr>
      <vt:lpstr>Werkwijze (stap 2)</vt:lpstr>
      <vt:lpstr>Werkwijze (stap 3)</vt:lpstr>
      <vt:lpstr>Werkwijze (stap 4)</vt:lpstr>
      <vt:lpstr>Online successlinger</vt:lpstr>
      <vt:lpstr>Tip</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12</cp:revision>
  <dcterms:created xsi:type="dcterms:W3CDTF">2006-08-16T00:00:00Z</dcterms:created>
  <dcterms:modified xsi:type="dcterms:W3CDTF">2025-10-30T13:46:11Z</dcterms:modified>
  <dc:identifier>DAGZ0g_U7yY</dc:identifier>
</cp:coreProperties>
</file>