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71" r:id="rId2"/>
    <p:sldId id="257" r:id="rId3"/>
    <p:sldId id="264" r:id="rId4"/>
    <p:sldId id="262" r:id="rId5"/>
    <p:sldId id="263" r:id="rId6"/>
    <p:sldId id="265" r:id="rId7"/>
    <p:sldId id="266" r:id="rId8"/>
    <p:sldId id="267" r:id="rId9"/>
    <p:sldId id="268" r:id="rId10"/>
    <p:sldId id="269" r:id="rId11"/>
    <p:sldId id="259" r:id="rId12"/>
    <p:sldId id="270" r:id="rId13"/>
  </p:sldIdLst>
  <p:sldSz cx="18288000" cy="10287000"/>
  <p:notesSz cx="6858000" cy="9144000"/>
  <p:embeddedFontLst>
    <p:embeddedFont>
      <p:font typeface="Source Sans Pro Bold" panose="020B0604020202020204" charset="0"/>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89"/>
    <a:srgbClr val="E302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9982" autoAdjust="0"/>
  </p:normalViewPr>
  <p:slideViewPr>
    <p:cSldViewPr>
      <p:cViewPr varScale="1">
        <p:scale>
          <a:sx n="50" d="100"/>
          <a:sy n="50" d="100"/>
        </p:scale>
        <p:origin x="946"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6E8E12-474B-47C5-9B46-367CA942B40A}" type="datetimeFigureOut">
              <a:rPr lang="nl-NL" smtClean="0"/>
              <a:t>30-10-2025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4A2D32-0D16-420A-A6E1-66CF24A96D91}" type="slidenum">
              <a:rPr lang="nl-NL" smtClean="0"/>
              <a:t>‹nr.›</a:t>
            </a:fld>
            <a:endParaRPr lang="nl-NL"/>
          </a:p>
        </p:txBody>
      </p:sp>
    </p:spTree>
    <p:extLst>
      <p:ext uri="{BB962C8B-B14F-4D97-AF65-F5344CB8AC3E}">
        <p14:creationId xmlns:p14="http://schemas.microsoft.com/office/powerpoint/2010/main" val="1061884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i="1" dirty="0"/>
              <a:t>‘Binnen een groep is iedereen gelijkwaardig, maar niet gelijk!’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1" i="1" dirty="0"/>
              <a:t>Wat zou er bedoeld kunnen worden met deze uitspraak? En hoe kijken jullie tegen deze uitspraak aan?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Binnen een samenwerking/groep neemt iedereen één (of meerdere) rollen aan. De ene rol is meer ‘functioneel’ dan de andere.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Taak niveau =&gt; wat moet er allemaal gebeuren om het project/taak/opdracht te starten en tot goed einde te brengen.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Proces niveau =&gt; wat kunnen wij als persoon bijdragen aan positief functioneren van het team?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i="1" dirty="0"/>
          </a:p>
          <a:p>
            <a:endParaRPr lang="nl-NL" dirty="0"/>
          </a:p>
        </p:txBody>
      </p:sp>
      <p:sp>
        <p:nvSpPr>
          <p:cNvPr id="4" name="Tijdelijke aanduiding voor dianummer 3"/>
          <p:cNvSpPr>
            <a:spLocks noGrp="1"/>
          </p:cNvSpPr>
          <p:nvPr>
            <p:ph type="sldNum" sz="quarter" idx="5"/>
          </p:nvPr>
        </p:nvSpPr>
        <p:spPr/>
        <p:txBody>
          <a:bodyPr/>
          <a:lstStyle/>
          <a:p>
            <a:fld id="{E54A2D32-0D16-420A-A6E1-66CF24A96D91}" type="slidenum">
              <a:rPr lang="nl-NL" smtClean="0"/>
              <a:t>2</a:t>
            </a:fld>
            <a:endParaRPr lang="nl-NL"/>
          </a:p>
        </p:txBody>
      </p:sp>
    </p:spTree>
    <p:extLst>
      <p:ext uri="{BB962C8B-B14F-4D97-AF65-F5344CB8AC3E}">
        <p14:creationId xmlns:p14="http://schemas.microsoft.com/office/powerpoint/2010/main" val="88960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Zie ook de PowerPoint presentatie ‘De groepsrollen van Benne &amp; </a:t>
            </a:r>
            <a:r>
              <a:rPr lang="nl-NL" dirty="0" err="1"/>
              <a:t>Sheats</a:t>
            </a:r>
            <a:r>
              <a:rPr lang="nl-NL" dirty="0"/>
              <a:t>’</a:t>
            </a:r>
          </a:p>
        </p:txBody>
      </p:sp>
      <p:sp>
        <p:nvSpPr>
          <p:cNvPr id="4" name="Tijdelijke aanduiding voor dianummer 3"/>
          <p:cNvSpPr>
            <a:spLocks noGrp="1"/>
          </p:cNvSpPr>
          <p:nvPr>
            <p:ph type="sldNum" sz="quarter" idx="5"/>
          </p:nvPr>
        </p:nvSpPr>
        <p:spPr/>
        <p:txBody>
          <a:bodyPr/>
          <a:lstStyle/>
          <a:p>
            <a:fld id="{E54A2D32-0D16-420A-A6E1-66CF24A96D91}" type="slidenum">
              <a:rPr lang="nl-NL" smtClean="0"/>
              <a:t>4</a:t>
            </a:fld>
            <a:endParaRPr lang="nl-NL"/>
          </a:p>
        </p:txBody>
      </p:sp>
    </p:spTree>
    <p:extLst>
      <p:ext uri="{BB962C8B-B14F-4D97-AF65-F5344CB8AC3E}">
        <p14:creationId xmlns:p14="http://schemas.microsoft.com/office/powerpoint/2010/main" val="3755587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Duur: Max. 15 minuten opdracht, 10 minuten nabespreken</a:t>
            </a:r>
          </a:p>
          <a:p>
            <a:r>
              <a:rPr lang="nl-NL" dirty="0"/>
              <a:t>Opdracht: Eerst individueel uitwerken, daarna afstemming met (sub)team en bereiken van een compromis</a:t>
            </a:r>
          </a:p>
          <a:p>
            <a:r>
              <a:rPr lang="nl-NL" dirty="0"/>
              <a:t>Doel: Inzicht verkrijgen in eigen rol binnen samenwerking</a:t>
            </a:r>
          </a:p>
          <a:p>
            <a:endParaRPr lang="nl-NL" dirty="0"/>
          </a:p>
        </p:txBody>
      </p:sp>
      <p:sp>
        <p:nvSpPr>
          <p:cNvPr id="4" name="Tijdelijke aanduiding voor dianummer 3"/>
          <p:cNvSpPr>
            <a:spLocks noGrp="1"/>
          </p:cNvSpPr>
          <p:nvPr>
            <p:ph type="sldNum" sz="quarter" idx="5"/>
          </p:nvPr>
        </p:nvSpPr>
        <p:spPr/>
        <p:txBody>
          <a:bodyPr/>
          <a:lstStyle/>
          <a:p>
            <a:fld id="{E54A2D32-0D16-420A-A6E1-66CF24A96D91}" type="slidenum">
              <a:rPr lang="nl-NL" smtClean="0"/>
              <a:t>6</a:t>
            </a:fld>
            <a:endParaRPr lang="nl-NL"/>
          </a:p>
        </p:txBody>
      </p:sp>
    </p:spTree>
    <p:extLst>
      <p:ext uri="{BB962C8B-B14F-4D97-AF65-F5344CB8AC3E}">
        <p14:creationId xmlns:p14="http://schemas.microsoft.com/office/powerpoint/2010/main" val="1733805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Duur: Max. 15 minuten opdracht, 10 minuten nabespreken</a:t>
            </a:r>
          </a:p>
          <a:p>
            <a:r>
              <a:rPr lang="nl-NL" dirty="0"/>
              <a:t>Opdracht: Eerst individueel uitwerken, daarna afstemming met (sub)team en bereiken van een compromis</a:t>
            </a:r>
          </a:p>
          <a:p>
            <a:r>
              <a:rPr lang="nl-NL" dirty="0"/>
              <a:t>Doel: Inzicht verkrijgen in eigen rol binnen samenwerking</a:t>
            </a:r>
          </a:p>
          <a:p>
            <a:endParaRPr lang="nl-NL" dirty="0"/>
          </a:p>
        </p:txBody>
      </p:sp>
      <p:sp>
        <p:nvSpPr>
          <p:cNvPr id="4" name="Tijdelijke aanduiding voor dianummer 3"/>
          <p:cNvSpPr>
            <a:spLocks noGrp="1"/>
          </p:cNvSpPr>
          <p:nvPr>
            <p:ph type="sldNum" sz="quarter" idx="5"/>
          </p:nvPr>
        </p:nvSpPr>
        <p:spPr/>
        <p:txBody>
          <a:bodyPr/>
          <a:lstStyle/>
          <a:p>
            <a:fld id="{E54A2D32-0D16-420A-A6E1-66CF24A96D91}" type="slidenum">
              <a:rPr lang="nl-NL" smtClean="0"/>
              <a:t>7</a:t>
            </a:fld>
            <a:endParaRPr lang="nl-NL"/>
          </a:p>
        </p:txBody>
      </p:sp>
    </p:spTree>
    <p:extLst>
      <p:ext uri="{BB962C8B-B14F-4D97-AF65-F5344CB8AC3E}">
        <p14:creationId xmlns:p14="http://schemas.microsoft.com/office/powerpoint/2010/main" val="392633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Duur: Max. 15 minuten opdracht, 10 minuten nabespreken</a:t>
            </a:r>
          </a:p>
          <a:p>
            <a:r>
              <a:rPr lang="nl-NL" dirty="0"/>
              <a:t>Opdracht: Eerst individueel uitwerken, daarna afstemming met (sub)team en bereiken van een compromis</a:t>
            </a:r>
          </a:p>
          <a:p>
            <a:r>
              <a:rPr lang="nl-NL" dirty="0"/>
              <a:t>Doel: Inzicht verkrijgen in eigen rol binnen samenwerking</a:t>
            </a:r>
          </a:p>
          <a:p>
            <a:endParaRPr lang="nl-NL" dirty="0"/>
          </a:p>
        </p:txBody>
      </p:sp>
      <p:sp>
        <p:nvSpPr>
          <p:cNvPr id="4" name="Tijdelijke aanduiding voor dianummer 3"/>
          <p:cNvSpPr>
            <a:spLocks noGrp="1"/>
          </p:cNvSpPr>
          <p:nvPr>
            <p:ph type="sldNum" sz="quarter" idx="5"/>
          </p:nvPr>
        </p:nvSpPr>
        <p:spPr/>
        <p:txBody>
          <a:bodyPr/>
          <a:lstStyle/>
          <a:p>
            <a:fld id="{E54A2D32-0D16-420A-A6E1-66CF24A96D91}" type="slidenum">
              <a:rPr lang="nl-NL" smtClean="0"/>
              <a:t>8</a:t>
            </a:fld>
            <a:endParaRPr lang="nl-NL"/>
          </a:p>
        </p:txBody>
      </p:sp>
    </p:spTree>
    <p:extLst>
      <p:ext uri="{BB962C8B-B14F-4D97-AF65-F5344CB8AC3E}">
        <p14:creationId xmlns:p14="http://schemas.microsoft.com/office/powerpoint/2010/main" val="2840035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Bef>
                <a:spcPts val="0"/>
              </a:spcBef>
            </a:pPr>
            <a:endParaRPr lang="nl-NL" sz="2500" i="1" dirty="0"/>
          </a:p>
          <a:p>
            <a:pPr>
              <a:spcBef>
                <a:spcPts val="0"/>
              </a:spcBef>
            </a:pPr>
            <a:endParaRPr lang="nl-NL" sz="2500" i="1" dirty="0"/>
          </a:p>
          <a:p>
            <a:pPr lvl="1">
              <a:spcBef>
                <a:spcPts val="0"/>
              </a:spcBef>
            </a:pPr>
            <a:r>
              <a:rPr lang="nl-NL" sz="2100" i="1" dirty="0"/>
              <a:t>Terugkoppeling resultaat (kort)</a:t>
            </a:r>
          </a:p>
          <a:p>
            <a:pPr lvl="1">
              <a:spcBef>
                <a:spcPts val="0"/>
              </a:spcBef>
            </a:pPr>
            <a:r>
              <a:rPr lang="nl-NL" sz="2100" i="1" dirty="0"/>
              <a:t>Terugkoppeling manier van samenstellen gezamenlijke lijst</a:t>
            </a:r>
          </a:p>
          <a:p>
            <a:pPr lvl="1">
              <a:spcBef>
                <a:spcPts val="0"/>
              </a:spcBef>
            </a:pPr>
            <a:r>
              <a:rPr lang="nl-NL" sz="2100" i="1" dirty="0"/>
              <a:t>Welke rollen van Benne &amp; </a:t>
            </a:r>
            <a:r>
              <a:rPr lang="nl-NL" sz="2100" i="1" dirty="0" err="1"/>
              <a:t>Shaets</a:t>
            </a:r>
            <a:r>
              <a:rPr lang="nl-NL" sz="2100" i="1" dirty="0"/>
              <a:t> of Belbin herkende je bij jezelf tijdens de opdracht?</a:t>
            </a:r>
          </a:p>
          <a:p>
            <a:pPr lvl="1">
              <a:spcBef>
                <a:spcPts val="0"/>
              </a:spcBef>
            </a:pPr>
            <a:r>
              <a:rPr lang="nl-NL" sz="2100" i="1" dirty="0"/>
              <a:t>Welke invloed had dit op het proces? </a:t>
            </a:r>
          </a:p>
          <a:p>
            <a:pPr lvl="1">
              <a:spcBef>
                <a:spcPts val="0"/>
              </a:spcBef>
            </a:pPr>
            <a:r>
              <a:rPr lang="nl-NL" sz="2100" i="1" dirty="0"/>
              <a:t>Wat neem je hieruit mee voor de toekomstige samenwerking?</a:t>
            </a:r>
          </a:p>
          <a:p>
            <a:endParaRPr lang="nl-NL" dirty="0"/>
          </a:p>
        </p:txBody>
      </p:sp>
      <p:sp>
        <p:nvSpPr>
          <p:cNvPr id="4" name="Tijdelijke aanduiding voor dianummer 3"/>
          <p:cNvSpPr>
            <a:spLocks noGrp="1"/>
          </p:cNvSpPr>
          <p:nvPr>
            <p:ph type="sldNum" sz="quarter" idx="5"/>
          </p:nvPr>
        </p:nvSpPr>
        <p:spPr/>
        <p:txBody>
          <a:bodyPr/>
          <a:lstStyle/>
          <a:p>
            <a:fld id="{E54A2D32-0D16-420A-A6E1-66CF24A96D91}" type="slidenum">
              <a:rPr lang="nl-NL" smtClean="0"/>
              <a:t>9</a:t>
            </a:fld>
            <a:endParaRPr lang="nl-NL"/>
          </a:p>
        </p:txBody>
      </p:sp>
    </p:spTree>
    <p:extLst>
      <p:ext uri="{BB962C8B-B14F-4D97-AF65-F5344CB8AC3E}">
        <p14:creationId xmlns:p14="http://schemas.microsoft.com/office/powerpoint/2010/main" val="3648750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54A2D32-0D16-420A-A6E1-66CF24A96D91}" type="slidenum">
              <a:rPr lang="nl-NL" smtClean="0"/>
              <a:t>12</a:t>
            </a:fld>
            <a:endParaRPr lang="nl-NL"/>
          </a:p>
        </p:txBody>
      </p:sp>
    </p:spTree>
    <p:extLst>
      <p:ext uri="{BB962C8B-B14F-4D97-AF65-F5344CB8AC3E}">
        <p14:creationId xmlns:p14="http://schemas.microsoft.com/office/powerpoint/2010/main" val="923804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66D25FD-6BF8-D052-10E1-B75B0BE03BD0}"/>
              </a:ext>
            </a:extLst>
          </p:cNvPr>
          <p:cNvPicPr>
            <a:picLocks noChangeAspect="1"/>
          </p:cNvPicPr>
          <p:nvPr userDrawn="1"/>
        </p:nvPicPr>
        <p:blipFill>
          <a:blip r:embed="rId2"/>
          <a:stretch>
            <a:fillRect/>
          </a:stretch>
        </p:blipFill>
        <p:spPr>
          <a:xfrm>
            <a:off x="0" y="0"/>
            <a:ext cx="18403348" cy="10287000"/>
          </a:xfrm>
          <a:prstGeom prst="rect">
            <a:avLst/>
          </a:prstGeom>
        </p:spPr>
      </p:pic>
      <p:sp>
        <p:nvSpPr>
          <p:cNvPr id="8" name="Titel 7">
            <a:extLst>
              <a:ext uri="{FF2B5EF4-FFF2-40B4-BE49-F238E27FC236}">
                <a16:creationId xmlns:a16="http://schemas.microsoft.com/office/drawing/2014/main" id="{0BE03BB3-52C7-2F98-A3F2-C71798269BBA}"/>
              </a:ext>
            </a:extLst>
          </p:cNvPr>
          <p:cNvSpPr>
            <a:spLocks noGrp="1"/>
          </p:cNvSpPr>
          <p:nvPr>
            <p:ph type="title"/>
          </p:nvPr>
        </p:nvSpPr>
        <p:spPr>
          <a:xfrm>
            <a:off x="5086874" y="8267700"/>
            <a:ext cx="8229600" cy="1143000"/>
          </a:xfrm>
        </p:spPr>
        <p:txBody>
          <a:bodyPr/>
          <a:lstStyle>
            <a:lvl1pPr>
              <a:defRPr sz="5400"/>
            </a:lvl1pPr>
          </a:lstStyle>
          <a:p>
            <a:r>
              <a:rPr lang="nl-NL" dirty="0"/>
              <a:t>Klik om stijl te bewerken</a:t>
            </a:r>
          </a:p>
        </p:txBody>
      </p:sp>
    </p:spTree>
    <p:extLst>
      <p:ext uri="{BB962C8B-B14F-4D97-AF65-F5344CB8AC3E}">
        <p14:creationId xmlns:p14="http://schemas.microsoft.com/office/powerpoint/2010/main" val="257921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chts">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F23C031-A0B2-2715-3DEE-0DF0BA5CE6B1}"/>
              </a:ext>
            </a:extLst>
          </p:cNvPr>
          <p:cNvPicPr>
            <a:picLocks noChangeAspect="1"/>
          </p:cNvPicPr>
          <p:nvPr userDrawn="1"/>
        </p:nvPicPr>
        <p:blipFill>
          <a:blip r:embed="rId2"/>
          <a:stretch>
            <a:fillRect/>
          </a:stretch>
        </p:blipFill>
        <p:spPr>
          <a:xfrm>
            <a:off x="0" y="0"/>
            <a:ext cx="18332567" cy="10287000"/>
          </a:xfrm>
          <a:prstGeom prst="rect">
            <a:avLst/>
          </a:prstGeom>
        </p:spPr>
      </p:pic>
      <p:sp>
        <p:nvSpPr>
          <p:cNvPr id="9" name="Tijdelijke aanduiding voor inhoud 8">
            <a:extLst>
              <a:ext uri="{FF2B5EF4-FFF2-40B4-BE49-F238E27FC236}">
                <a16:creationId xmlns:a16="http://schemas.microsoft.com/office/drawing/2014/main" id="{C5AF91EE-FA0A-FD7F-8B76-8E830C0A096F}"/>
              </a:ext>
            </a:extLst>
          </p:cNvPr>
          <p:cNvSpPr>
            <a:spLocks noGrp="1"/>
          </p:cNvSpPr>
          <p:nvPr>
            <p:ph sz="quarter" idx="10"/>
          </p:nvPr>
        </p:nvSpPr>
        <p:spPr>
          <a:xfrm>
            <a:off x="860483" y="2095500"/>
            <a:ext cx="16611600" cy="6477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a:extLst>
              <a:ext uri="{FF2B5EF4-FFF2-40B4-BE49-F238E27FC236}">
                <a16:creationId xmlns:a16="http://schemas.microsoft.com/office/drawing/2014/main" id="{DCA1B0C5-6E27-5374-DC72-9ABD410D6EBE}"/>
              </a:ext>
            </a:extLst>
          </p:cNvPr>
          <p:cNvSpPr>
            <a:spLocks noGrp="1"/>
          </p:cNvSpPr>
          <p:nvPr>
            <p:ph type="title"/>
          </p:nvPr>
        </p:nvSpPr>
        <p:spPr>
          <a:xfrm>
            <a:off x="1600200" y="476250"/>
            <a:ext cx="8229600" cy="1143000"/>
          </a:xfrm>
        </p:spPr>
        <p:txBody>
          <a:bodyPr/>
          <a:lstStyle>
            <a:lvl1pPr algn="l">
              <a:defRPr/>
            </a:lvl1pPr>
          </a:lstStyle>
          <a:p>
            <a:r>
              <a:rPr lang="nl-NL" dirty="0"/>
              <a:t>Klik om stijl te bewerken</a:t>
            </a:r>
          </a:p>
        </p:txBody>
      </p:sp>
    </p:spTree>
    <p:extLst>
      <p:ext uri="{BB962C8B-B14F-4D97-AF65-F5344CB8AC3E}">
        <p14:creationId xmlns:p14="http://schemas.microsoft.com/office/powerpoint/2010/main" val="516717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nks">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7FE292F-0734-3C03-4E7C-B23AA0FFD8F2}"/>
              </a:ext>
            </a:extLst>
          </p:cNvPr>
          <p:cNvPicPr>
            <a:picLocks noChangeAspect="1"/>
          </p:cNvPicPr>
          <p:nvPr userDrawn="1"/>
        </p:nvPicPr>
        <p:blipFill>
          <a:blip r:embed="rId2"/>
          <a:stretch>
            <a:fillRect/>
          </a:stretch>
        </p:blipFill>
        <p:spPr>
          <a:xfrm>
            <a:off x="2628" y="0"/>
            <a:ext cx="18285372" cy="10284051"/>
          </a:xfrm>
          <a:prstGeom prst="rect">
            <a:avLst/>
          </a:prstGeom>
        </p:spPr>
      </p:pic>
      <p:sp>
        <p:nvSpPr>
          <p:cNvPr id="8" name="Titel 9">
            <a:extLst>
              <a:ext uri="{FF2B5EF4-FFF2-40B4-BE49-F238E27FC236}">
                <a16:creationId xmlns:a16="http://schemas.microsoft.com/office/drawing/2014/main" id="{CF457C60-6647-FB77-13F8-FB10F76B1EB9}"/>
              </a:ext>
            </a:extLst>
          </p:cNvPr>
          <p:cNvSpPr>
            <a:spLocks noGrp="1"/>
          </p:cNvSpPr>
          <p:nvPr>
            <p:ph type="title"/>
          </p:nvPr>
        </p:nvSpPr>
        <p:spPr>
          <a:xfrm>
            <a:off x="1600200" y="476250"/>
            <a:ext cx="8229600" cy="1143000"/>
          </a:xfrm>
        </p:spPr>
        <p:txBody>
          <a:bodyPr/>
          <a:lstStyle>
            <a:lvl1pPr algn="l">
              <a:defRPr/>
            </a:lvl1pPr>
          </a:lstStyle>
          <a:p>
            <a:r>
              <a:rPr lang="nl-NL" dirty="0"/>
              <a:t>Klik om stijl te bewerken</a:t>
            </a:r>
          </a:p>
        </p:txBody>
      </p:sp>
      <p:sp>
        <p:nvSpPr>
          <p:cNvPr id="9" name="Tijdelijke aanduiding voor inhoud 8">
            <a:extLst>
              <a:ext uri="{FF2B5EF4-FFF2-40B4-BE49-F238E27FC236}">
                <a16:creationId xmlns:a16="http://schemas.microsoft.com/office/drawing/2014/main" id="{D0F273BB-B739-1794-7357-485A685A7E7C}"/>
              </a:ext>
            </a:extLst>
          </p:cNvPr>
          <p:cNvSpPr>
            <a:spLocks noGrp="1"/>
          </p:cNvSpPr>
          <p:nvPr>
            <p:ph sz="quarter" idx="10"/>
          </p:nvPr>
        </p:nvSpPr>
        <p:spPr>
          <a:xfrm>
            <a:off x="860483" y="2095500"/>
            <a:ext cx="16611600" cy="6477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86873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uw rechts">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302F034-358F-FE7A-9EBA-04918EA5B18C}"/>
              </a:ext>
            </a:extLst>
          </p:cNvPr>
          <p:cNvPicPr>
            <a:picLocks noChangeAspect="1"/>
          </p:cNvPicPr>
          <p:nvPr userDrawn="1"/>
        </p:nvPicPr>
        <p:blipFill>
          <a:blip r:embed="rId2"/>
          <a:stretch>
            <a:fillRect/>
          </a:stretch>
        </p:blipFill>
        <p:spPr>
          <a:xfrm>
            <a:off x="0" y="0"/>
            <a:ext cx="18364200" cy="10303032"/>
          </a:xfrm>
          <a:prstGeom prst="rect">
            <a:avLst/>
          </a:prstGeom>
        </p:spPr>
      </p:pic>
      <p:sp>
        <p:nvSpPr>
          <p:cNvPr id="9" name="Tijdelijke aanduiding voor inhoud 8">
            <a:extLst>
              <a:ext uri="{FF2B5EF4-FFF2-40B4-BE49-F238E27FC236}">
                <a16:creationId xmlns:a16="http://schemas.microsoft.com/office/drawing/2014/main" id="{C5AF91EE-FA0A-FD7F-8B76-8E830C0A096F}"/>
              </a:ext>
            </a:extLst>
          </p:cNvPr>
          <p:cNvSpPr>
            <a:spLocks noGrp="1"/>
          </p:cNvSpPr>
          <p:nvPr>
            <p:ph sz="quarter" idx="10"/>
          </p:nvPr>
        </p:nvSpPr>
        <p:spPr>
          <a:xfrm>
            <a:off x="860483" y="2095500"/>
            <a:ext cx="16611600" cy="6477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a:extLst>
              <a:ext uri="{FF2B5EF4-FFF2-40B4-BE49-F238E27FC236}">
                <a16:creationId xmlns:a16="http://schemas.microsoft.com/office/drawing/2014/main" id="{DCA1B0C5-6E27-5374-DC72-9ABD410D6EBE}"/>
              </a:ext>
            </a:extLst>
          </p:cNvPr>
          <p:cNvSpPr>
            <a:spLocks noGrp="1"/>
          </p:cNvSpPr>
          <p:nvPr>
            <p:ph type="title"/>
          </p:nvPr>
        </p:nvSpPr>
        <p:spPr>
          <a:xfrm>
            <a:off x="1600200" y="476250"/>
            <a:ext cx="8229600" cy="1143000"/>
          </a:xfrm>
        </p:spPr>
        <p:txBody>
          <a:bodyPr/>
          <a:lstStyle>
            <a:lvl1pPr algn="l">
              <a:defRPr/>
            </a:lvl1pPr>
          </a:lstStyle>
          <a:p>
            <a:r>
              <a:rPr lang="nl-NL" dirty="0"/>
              <a:t>Klik om stijl te bewerken</a:t>
            </a:r>
          </a:p>
        </p:txBody>
      </p:sp>
    </p:spTree>
    <p:extLst>
      <p:ext uri="{BB962C8B-B14F-4D97-AF65-F5344CB8AC3E}">
        <p14:creationId xmlns:p14="http://schemas.microsoft.com/office/powerpoint/2010/main" val="2829470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uw links">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80898DC-B50D-162E-7FFD-FBD130FED9DA}"/>
              </a:ext>
            </a:extLst>
          </p:cNvPr>
          <p:cNvPicPr>
            <a:picLocks noChangeAspect="1"/>
          </p:cNvPicPr>
          <p:nvPr userDrawn="1"/>
        </p:nvPicPr>
        <p:blipFill>
          <a:blip r:embed="rId2"/>
          <a:stretch>
            <a:fillRect/>
          </a:stretch>
        </p:blipFill>
        <p:spPr>
          <a:xfrm>
            <a:off x="0" y="0"/>
            <a:ext cx="18364200" cy="10310005"/>
          </a:xfrm>
          <a:prstGeom prst="rect">
            <a:avLst/>
          </a:prstGeom>
        </p:spPr>
      </p:pic>
      <p:sp>
        <p:nvSpPr>
          <p:cNvPr id="8" name="Titel 9">
            <a:extLst>
              <a:ext uri="{FF2B5EF4-FFF2-40B4-BE49-F238E27FC236}">
                <a16:creationId xmlns:a16="http://schemas.microsoft.com/office/drawing/2014/main" id="{CF457C60-6647-FB77-13F8-FB10F76B1EB9}"/>
              </a:ext>
            </a:extLst>
          </p:cNvPr>
          <p:cNvSpPr>
            <a:spLocks noGrp="1"/>
          </p:cNvSpPr>
          <p:nvPr>
            <p:ph type="title"/>
          </p:nvPr>
        </p:nvSpPr>
        <p:spPr>
          <a:xfrm>
            <a:off x="1600200" y="476250"/>
            <a:ext cx="8229600" cy="1143000"/>
          </a:xfrm>
        </p:spPr>
        <p:txBody>
          <a:bodyPr/>
          <a:lstStyle>
            <a:lvl1pPr algn="l">
              <a:defRPr/>
            </a:lvl1pPr>
          </a:lstStyle>
          <a:p>
            <a:r>
              <a:rPr lang="nl-NL" dirty="0"/>
              <a:t>Klik om stijl te bewerken</a:t>
            </a:r>
          </a:p>
        </p:txBody>
      </p:sp>
      <p:sp>
        <p:nvSpPr>
          <p:cNvPr id="9" name="Tijdelijke aanduiding voor inhoud 8">
            <a:extLst>
              <a:ext uri="{FF2B5EF4-FFF2-40B4-BE49-F238E27FC236}">
                <a16:creationId xmlns:a16="http://schemas.microsoft.com/office/drawing/2014/main" id="{D0F273BB-B739-1794-7357-485A685A7E7C}"/>
              </a:ext>
            </a:extLst>
          </p:cNvPr>
          <p:cNvSpPr>
            <a:spLocks noGrp="1"/>
          </p:cNvSpPr>
          <p:nvPr>
            <p:ph sz="quarter" idx="10"/>
          </p:nvPr>
        </p:nvSpPr>
        <p:spPr>
          <a:xfrm>
            <a:off x="860483" y="2095500"/>
            <a:ext cx="16611600" cy="6477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944560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roze">
    <p:bg>
      <p:bgPr>
        <a:solidFill>
          <a:srgbClr val="E3025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8DADAAD-3408-3B6E-22E2-2C267F667EC3}"/>
              </a:ext>
            </a:extLst>
          </p:cNvPr>
          <p:cNvSpPr>
            <a:spLocks noGrp="1"/>
          </p:cNvSpPr>
          <p:nvPr>
            <p:ph type="title"/>
          </p:nvPr>
        </p:nvSpPr>
        <p:spPr>
          <a:xfrm>
            <a:off x="3162300" y="4572000"/>
            <a:ext cx="11963400" cy="1143000"/>
          </a:xfrm>
        </p:spPr>
        <p:txBody>
          <a:bodyPr>
            <a:noAutofit/>
          </a:bodyPr>
          <a:lstStyle>
            <a:lvl1pPr>
              <a:defRPr sz="8800"/>
            </a:lvl1pPr>
          </a:lstStyle>
          <a:p>
            <a:r>
              <a:rPr lang="nl-NL" dirty="0"/>
              <a:t>Klik om stijl te bewerken</a:t>
            </a:r>
          </a:p>
        </p:txBody>
      </p:sp>
    </p:spTree>
    <p:extLst>
      <p:ext uri="{BB962C8B-B14F-4D97-AF65-F5344CB8AC3E}">
        <p14:creationId xmlns:p14="http://schemas.microsoft.com/office/powerpoint/2010/main" val="2357394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blauw">
    <p:bg>
      <p:bgPr>
        <a:solidFill>
          <a:srgbClr val="005689"/>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80F1E53-7A8E-096A-380F-54023705D27D}"/>
              </a:ext>
            </a:extLst>
          </p:cNvPr>
          <p:cNvSpPr>
            <a:spLocks noGrp="1"/>
          </p:cNvSpPr>
          <p:nvPr>
            <p:ph type="title"/>
          </p:nvPr>
        </p:nvSpPr>
        <p:spPr>
          <a:xfrm>
            <a:off x="3162300" y="4572000"/>
            <a:ext cx="11963400" cy="1143000"/>
          </a:xfrm>
        </p:spPr>
        <p:txBody>
          <a:bodyPr>
            <a:noAutofit/>
          </a:bodyPr>
          <a:lstStyle>
            <a:lvl1pPr>
              <a:defRPr sz="8800"/>
            </a:lvl1pPr>
          </a:lstStyle>
          <a:p>
            <a:r>
              <a:rPr lang="nl-NL" dirty="0"/>
              <a:t>Klik om stijl te bewerken</a:t>
            </a:r>
          </a:p>
        </p:txBody>
      </p:sp>
    </p:spTree>
    <p:extLst>
      <p:ext uri="{BB962C8B-B14F-4D97-AF65-F5344CB8AC3E}">
        <p14:creationId xmlns:p14="http://schemas.microsoft.com/office/powerpoint/2010/main" val="959596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8400C149-752A-0F2E-9A96-9EF76A454E34}"/>
              </a:ext>
            </a:extLst>
          </p:cNvPr>
          <p:cNvPicPr>
            <a:picLocks noChangeAspect="1"/>
          </p:cNvPicPr>
          <p:nvPr userDrawn="1"/>
        </p:nvPicPr>
        <p:blipFill>
          <a:blip r:embed="rId2"/>
          <a:stretch>
            <a:fillRect/>
          </a:stretch>
        </p:blipFill>
        <p:spPr>
          <a:xfrm>
            <a:off x="0" y="0"/>
            <a:ext cx="18374710" cy="10287000"/>
          </a:xfrm>
          <a:prstGeom prst="rect">
            <a:avLst/>
          </a:prstGeom>
        </p:spPr>
      </p:pic>
      <p:sp>
        <p:nvSpPr>
          <p:cNvPr id="8" name="Titel 7">
            <a:extLst>
              <a:ext uri="{FF2B5EF4-FFF2-40B4-BE49-F238E27FC236}">
                <a16:creationId xmlns:a16="http://schemas.microsoft.com/office/drawing/2014/main" id="{24798DC8-146C-133E-0CD4-6286E6986055}"/>
              </a:ext>
            </a:extLst>
          </p:cNvPr>
          <p:cNvSpPr>
            <a:spLocks noGrp="1"/>
          </p:cNvSpPr>
          <p:nvPr>
            <p:ph type="title"/>
          </p:nvPr>
        </p:nvSpPr>
        <p:spPr>
          <a:xfrm>
            <a:off x="5029200" y="1028700"/>
            <a:ext cx="8229600" cy="1143000"/>
          </a:xfrm>
        </p:spPr>
        <p:txBody>
          <a:bodyPr>
            <a:normAutofit/>
          </a:bodyPr>
          <a:lstStyle>
            <a:lvl1pPr>
              <a:defRPr sz="5400">
                <a:solidFill>
                  <a:schemeClr val="bg1"/>
                </a:solidFill>
              </a:defRPr>
            </a:lvl1pPr>
          </a:lstStyle>
          <a:p>
            <a:r>
              <a:rPr lang="nl-NL" dirty="0"/>
              <a:t>Klik om stijl te bewerken</a:t>
            </a:r>
          </a:p>
        </p:txBody>
      </p:sp>
    </p:spTree>
    <p:extLst>
      <p:ext uri="{BB962C8B-B14F-4D97-AF65-F5344CB8AC3E}">
        <p14:creationId xmlns:p14="http://schemas.microsoft.com/office/powerpoint/2010/main" val="306637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10/30/2025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2"/>
                </a:solidFill>
              </a:defRPr>
            </a:lvl1pPr>
          </a:lstStyle>
          <a:p>
            <a:fld id="{B6F15528-21DE-4FAA-801E-634DDDAF4B2B}"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62" r:id="rId5"/>
    <p:sldLayoutId id="2147483663" r:id="rId6"/>
    <p:sldLayoutId id="2147483659" r:id="rId7"/>
    <p:sldLayoutId id="2147483660" r:id="rId8"/>
    <p:sldLayoutId id="2147483661" r:id="rId9"/>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www.toolshero.nl/leiderschap/groepsrollen-benne-sheats/"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s://www.toolshero.nl/leiderschap/belbin-teamrollen/" TargetMode="External"/><Relationship Id="rId5" Type="http://schemas.openxmlformats.org/officeDocument/2006/relationships/image" Target="../media/image20.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www.toolshero.nl/leiderschap/groepsrollen-benne-sheat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toolshero.nl/leiderschap/belbin-teamrollen/"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8600" y="5753100"/>
            <a:ext cx="2743200" cy="1509712"/>
          </a:xfrm>
          <a:custGeom>
            <a:avLst/>
            <a:gdLst/>
            <a:ahLst/>
            <a:cxnLst/>
            <a:rect l="l" t="t" r="r" b="b"/>
            <a:pathLst>
              <a:path w="6252005" h="6252005">
                <a:moveTo>
                  <a:pt x="0" y="0"/>
                </a:moveTo>
                <a:lnTo>
                  <a:pt x="6252004" y="0"/>
                </a:lnTo>
                <a:lnTo>
                  <a:pt x="6252004" y="6252005"/>
                </a:lnTo>
                <a:lnTo>
                  <a:pt x="0" y="6252005"/>
                </a:lnTo>
                <a:lnTo>
                  <a:pt x="0" y="0"/>
                </a:lnTo>
                <a:close/>
              </a:path>
            </a:pathLst>
          </a:custGeom>
          <a:blipFill>
            <a:blip r:embed="rId2"/>
            <a:stretch>
              <a:fillRect t="-46840" b="-48511"/>
            </a:stretch>
          </a:blipFill>
        </p:spPr>
        <p:txBody>
          <a:bodyPr/>
          <a:lstStyle/>
          <a:p>
            <a:endParaRPr lang="nl-NL"/>
          </a:p>
        </p:txBody>
      </p:sp>
      <p:sp>
        <p:nvSpPr>
          <p:cNvPr id="3" name="TextBox 3"/>
          <p:cNvSpPr txBox="1"/>
          <p:nvPr/>
        </p:nvSpPr>
        <p:spPr>
          <a:xfrm>
            <a:off x="1447800" y="1017449"/>
            <a:ext cx="15392400" cy="1344599"/>
          </a:xfrm>
          <a:prstGeom prst="rect">
            <a:avLst/>
          </a:prstGeom>
        </p:spPr>
        <p:txBody>
          <a:bodyPr wrap="square" lIns="0" tIns="0" rIns="0" bIns="0" rtlCol="0" anchor="t">
            <a:spAutoFit/>
          </a:bodyPr>
          <a:lstStyle/>
          <a:p>
            <a:pPr algn="ctr">
              <a:lnSpc>
                <a:spcPts val="11200"/>
              </a:lnSpc>
            </a:pPr>
            <a:r>
              <a:rPr lang="en-US" sz="8000" b="1" dirty="0">
                <a:solidFill>
                  <a:srgbClr val="E30251"/>
                </a:solidFill>
                <a:latin typeface="Source Sans Pro Bold"/>
                <a:ea typeface="Source Sans Pro Bold"/>
                <a:cs typeface="Source Sans Pro Bold"/>
                <a:sym typeface="Source Sans Pro Bold"/>
              </a:rPr>
              <a:t>Coaching van je </a:t>
            </a:r>
            <a:r>
              <a:rPr lang="en-US" sz="8000" b="1" dirty="0" err="1">
                <a:solidFill>
                  <a:srgbClr val="E30251"/>
                </a:solidFill>
                <a:latin typeface="Source Sans Pro Bold"/>
                <a:ea typeface="Source Sans Pro Bold"/>
                <a:cs typeface="Source Sans Pro Bold"/>
                <a:sym typeface="Source Sans Pro Bold"/>
              </a:rPr>
              <a:t>collega’s</a:t>
            </a:r>
            <a:endParaRPr lang="en-US" sz="8000" b="1" dirty="0">
              <a:solidFill>
                <a:srgbClr val="E30251"/>
              </a:solidFill>
              <a:latin typeface="Source Sans Pro Bold"/>
              <a:ea typeface="Source Sans Pro Bold"/>
              <a:cs typeface="Source Sans Pro Bold"/>
              <a:sym typeface="Source Sans Pro Bold"/>
            </a:endParaRPr>
          </a:p>
        </p:txBody>
      </p:sp>
      <p:sp>
        <p:nvSpPr>
          <p:cNvPr id="11" name="Titel 10">
            <a:extLst>
              <a:ext uri="{FF2B5EF4-FFF2-40B4-BE49-F238E27FC236}">
                <a16:creationId xmlns:a16="http://schemas.microsoft.com/office/drawing/2014/main" id="{6705B55C-2E01-A36D-B336-564B67E0CC90}"/>
              </a:ext>
            </a:extLst>
          </p:cNvPr>
          <p:cNvSpPr>
            <a:spLocks noGrp="1"/>
          </p:cNvSpPr>
          <p:nvPr>
            <p:ph type="title"/>
          </p:nvPr>
        </p:nvSpPr>
        <p:spPr/>
        <p:txBody>
          <a:bodyPr>
            <a:normAutofit/>
          </a:bodyPr>
          <a:lstStyle/>
          <a:p>
            <a:r>
              <a:rPr lang="nl-NL" dirty="0"/>
              <a:t>Opdracht: Maanlanding</a:t>
            </a:r>
          </a:p>
        </p:txBody>
      </p:sp>
      <p:sp>
        <p:nvSpPr>
          <p:cNvPr id="4" name="Freeform 13">
            <a:extLst>
              <a:ext uri="{FF2B5EF4-FFF2-40B4-BE49-F238E27FC236}">
                <a16:creationId xmlns:a16="http://schemas.microsoft.com/office/drawing/2014/main" id="{9A723720-D3FE-0991-126F-E9316BF9D12A}"/>
              </a:ext>
            </a:extLst>
          </p:cNvPr>
          <p:cNvSpPr/>
          <p:nvPr/>
        </p:nvSpPr>
        <p:spPr>
          <a:xfrm>
            <a:off x="14318809" y="6134100"/>
            <a:ext cx="3991845" cy="1353507"/>
          </a:xfrm>
          <a:custGeom>
            <a:avLst/>
            <a:gdLst/>
            <a:ahLst/>
            <a:cxnLst/>
            <a:rect l="l" t="t" r="r" b="b"/>
            <a:pathLst>
              <a:path w="3991845" h="1353507">
                <a:moveTo>
                  <a:pt x="0" y="0"/>
                </a:moveTo>
                <a:lnTo>
                  <a:pt x="3991845" y="0"/>
                </a:lnTo>
                <a:lnTo>
                  <a:pt x="3991845" y="1353507"/>
                </a:lnTo>
                <a:lnTo>
                  <a:pt x="0" y="1353507"/>
                </a:lnTo>
                <a:lnTo>
                  <a:pt x="0" y="0"/>
                </a:lnTo>
                <a:close/>
              </a:path>
            </a:pathLst>
          </a:custGeom>
          <a:blipFill>
            <a:blip r:embed="rId3"/>
            <a:stretch>
              <a:fillRect/>
            </a:stretch>
          </a:blipFill>
        </p:spPr>
        <p:txBody>
          <a:bodyPr/>
          <a:lstStyle/>
          <a:p>
            <a:endParaRPr lang="nl-NL"/>
          </a:p>
        </p:txBody>
      </p:sp>
      <p:sp>
        <p:nvSpPr>
          <p:cNvPr id="6" name="TextBox 3">
            <a:extLst>
              <a:ext uri="{FF2B5EF4-FFF2-40B4-BE49-F238E27FC236}">
                <a16:creationId xmlns:a16="http://schemas.microsoft.com/office/drawing/2014/main" id="{B75DBA1E-4781-BA4C-C997-86A49597F13E}"/>
              </a:ext>
            </a:extLst>
          </p:cNvPr>
          <p:cNvSpPr txBox="1"/>
          <p:nvPr/>
        </p:nvSpPr>
        <p:spPr>
          <a:xfrm>
            <a:off x="1200674" y="1994664"/>
            <a:ext cx="16002000" cy="1224246"/>
          </a:xfrm>
          <a:prstGeom prst="rect">
            <a:avLst/>
          </a:prstGeom>
        </p:spPr>
        <p:txBody>
          <a:bodyPr wrap="square" lIns="0" tIns="0" rIns="0" bIns="0" rtlCol="0" anchor="t">
            <a:spAutoFit/>
          </a:bodyPr>
          <a:lstStyle/>
          <a:p>
            <a:pPr algn="ctr">
              <a:lnSpc>
                <a:spcPts val="11200"/>
              </a:lnSpc>
            </a:pPr>
            <a:r>
              <a:rPr lang="en-US" sz="3600" b="1" i="1" dirty="0">
                <a:solidFill>
                  <a:srgbClr val="E30251"/>
                </a:solidFill>
                <a:latin typeface="Source Sans Pro Bold"/>
                <a:ea typeface="Source Sans Pro Bold"/>
                <a:cs typeface="Source Sans Pro Bold"/>
                <a:sym typeface="Source Sans Pro Bold"/>
              </a:rPr>
              <a:t>In het </a:t>
            </a:r>
            <a:r>
              <a:rPr lang="en-US" sz="3600" b="1" i="1" dirty="0" err="1">
                <a:solidFill>
                  <a:srgbClr val="E30251"/>
                </a:solidFill>
                <a:latin typeface="Source Sans Pro Bold"/>
                <a:ea typeface="Source Sans Pro Bold"/>
                <a:cs typeface="Source Sans Pro Bold"/>
                <a:sym typeface="Source Sans Pro Bold"/>
              </a:rPr>
              <a:t>kader</a:t>
            </a:r>
            <a:r>
              <a:rPr lang="en-US" sz="3600" b="1" i="1" dirty="0">
                <a:solidFill>
                  <a:srgbClr val="E30251"/>
                </a:solidFill>
                <a:latin typeface="Source Sans Pro Bold"/>
                <a:ea typeface="Source Sans Pro Bold"/>
                <a:cs typeface="Source Sans Pro Bold"/>
                <a:sym typeface="Source Sans Pro Bold"/>
              </a:rPr>
              <a:t> van de </a:t>
            </a:r>
            <a:r>
              <a:rPr lang="en-US" sz="3600" b="1" i="1" dirty="0" err="1">
                <a:solidFill>
                  <a:srgbClr val="E30251"/>
                </a:solidFill>
                <a:latin typeface="Source Sans Pro Bold"/>
                <a:ea typeface="Source Sans Pro Bold"/>
                <a:cs typeface="Source Sans Pro Bold"/>
                <a:sym typeface="Source Sans Pro Bold"/>
              </a:rPr>
              <a:t>implementatie</a:t>
            </a:r>
            <a:r>
              <a:rPr lang="en-US" sz="3600" b="1" i="1" dirty="0">
                <a:solidFill>
                  <a:srgbClr val="E30251"/>
                </a:solidFill>
                <a:latin typeface="Source Sans Pro Bold"/>
                <a:ea typeface="Source Sans Pro Bold"/>
                <a:cs typeface="Source Sans Pro Bold"/>
                <a:sym typeface="Source Sans Pro Bold"/>
              </a:rPr>
              <a:t> van de SBAR</a:t>
            </a:r>
          </a:p>
        </p:txBody>
      </p:sp>
      <p:pic>
        <p:nvPicPr>
          <p:cNvPr id="9" name="Afbeelding 8">
            <a:extLst>
              <a:ext uri="{FF2B5EF4-FFF2-40B4-BE49-F238E27FC236}">
                <a16:creationId xmlns:a16="http://schemas.microsoft.com/office/drawing/2014/main" id="{A9F507EA-D7F7-C9E9-17AF-531CCCCAC3F5}"/>
              </a:ext>
            </a:extLst>
          </p:cNvPr>
          <p:cNvPicPr>
            <a:picLocks noChangeAspect="1"/>
          </p:cNvPicPr>
          <p:nvPr/>
        </p:nvPicPr>
        <p:blipFill>
          <a:blip r:embed="rId4"/>
          <a:stretch>
            <a:fillRect/>
          </a:stretch>
        </p:blipFill>
        <p:spPr>
          <a:xfrm>
            <a:off x="6401324" y="2952750"/>
            <a:ext cx="5600700" cy="56007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932E76-6E06-999A-19C7-D385B2ECEE6B}"/>
              </a:ext>
            </a:extLst>
          </p:cNvPr>
          <p:cNvSpPr>
            <a:spLocks noGrp="1"/>
          </p:cNvSpPr>
          <p:nvPr>
            <p:ph type="title"/>
          </p:nvPr>
        </p:nvSpPr>
        <p:spPr/>
        <p:txBody>
          <a:bodyPr>
            <a:normAutofit/>
          </a:bodyPr>
          <a:lstStyle/>
          <a:p>
            <a:r>
              <a:rPr lang="nl-NL" sz="4800" dirty="0"/>
              <a:t>Hoe nu verder?</a:t>
            </a:r>
          </a:p>
        </p:txBody>
      </p:sp>
      <p:sp>
        <p:nvSpPr>
          <p:cNvPr id="4" name="Tijdelijke aanduiding voor inhoud 3">
            <a:extLst>
              <a:ext uri="{FF2B5EF4-FFF2-40B4-BE49-F238E27FC236}">
                <a16:creationId xmlns:a16="http://schemas.microsoft.com/office/drawing/2014/main" id="{C3F9BB6A-23C4-BAFE-DEB5-53BF30F3A26E}"/>
              </a:ext>
            </a:extLst>
          </p:cNvPr>
          <p:cNvSpPr>
            <a:spLocks noGrp="1"/>
          </p:cNvSpPr>
          <p:nvPr>
            <p:ph sz="quarter" idx="10"/>
          </p:nvPr>
        </p:nvSpPr>
        <p:spPr/>
        <p:txBody>
          <a:bodyPr/>
          <a:lstStyle/>
          <a:p>
            <a:endParaRPr lang="nl-NL" dirty="0"/>
          </a:p>
        </p:txBody>
      </p:sp>
    </p:spTree>
    <p:extLst>
      <p:ext uri="{BB962C8B-B14F-4D97-AF65-F5344CB8AC3E}">
        <p14:creationId xmlns:p14="http://schemas.microsoft.com/office/powerpoint/2010/main" val="3577897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a:extLst>
              <a:ext uri="{FF2B5EF4-FFF2-40B4-BE49-F238E27FC236}">
                <a16:creationId xmlns:a16="http://schemas.microsoft.com/office/drawing/2014/main" id="{DE6A6519-ED14-9243-BF00-71B1BDEF48D6}"/>
              </a:ext>
            </a:extLst>
          </p:cNvPr>
          <p:cNvPicPr>
            <a:picLocks noChangeAspect="1"/>
          </p:cNvPicPr>
          <p:nvPr/>
        </p:nvPicPr>
        <p:blipFill>
          <a:blip r:embed="rId2"/>
          <a:srcRect l="31159" r="14213" b="1215"/>
          <a:stretch>
            <a:fillRect/>
          </a:stretch>
        </p:blipFill>
        <p:spPr>
          <a:xfrm>
            <a:off x="5285232" y="10"/>
            <a:ext cx="13002768" cy="10286990"/>
          </a:xfrm>
          <a:prstGeom prst="rect">
            <a:avLst/>
          </a:prstGeom>
        </p:spPr>
      </p:pic>
      <p:sp>
        <p:nvSpPr>
          <p:cNvPr id="10" name="Rectangle 9">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4901" cy="10287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el 2">
            <a:extLst>
              <a:ext uri="{FF2B5EF4-FFF2-40B4-BE49-F238E27FC236}">
                <a16:creationId xmlns:a16="http://schemas.microsoft.com/office/drawing/2014/main" id="{427D19C9-F951-A7FB-C54A-22B316724FA8}"/>
              </a:ext>
            </a:extLst>
          </p:cNvPr>
          <p:cNvSpPr>
            <a:spLocks noGrp="1"/>
          </p:cNvSpPr>
          <p:nvPr>
            <p:ph type="title"/>
          </p:nvPr>
        </p:nvSpPr>
        <p:spPr>
          <a:xfrm>
            <a:off x="716971" y="1683544"/>
            <a:ext cx="6035040" cy="4806201"/>
          </a:xfrm>
        </p:spPr>
        <p:txBody>
          <a:bodyPr vert="horz" lIns="91440" tIns="45720" rIns="91440" bIns="45720" rtlCol="0" anchor="b">
            <a:normAutofit/>
          </a:bodyPr>
          <a:lstStyle/>
          <a:p>
            <a:pPr algn="l">
              <a:lnSpc>
                <a:spcPct val="90000"/>
              </a:lnSpc>
            </a:pPr>
            <a:r>
              <a:rPr lang="en-US" sz="7200"/>
              <a:t>Bedankt voor jullie actieve deelname!</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39882" y="520187"/>
            <a:ext cx="219456" cy="10561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3" y="6820380"/>
            <a:ext cx="5966460" cy="27432"/>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2"/>
          <p:cNvSpPr/>
          <p:nvPr/>
        </p:nvSpPr>
        <p:spPr>
          <a:xfrm>
            <a:off x="4321275" y="9182100"/>
            <a:ext cx="1996058" cy="1055200"/>
          </a:xfrm>
          <a:custGeom>
            <a:avLst/>
            <a:gdLst/>
            <a:ahLst/>
            <a:cxnLst/>
            <a:rect l="l" t="t" r="r" b="b"/>
            <a:pathLst>
              <a:path w="1996058" h="1251614">
                <a:moveTo>
                  <a:pt x="0" y="0"/>
                </a:moveTo>
                <a:lnTo>
                  <a:pt x="1996058" y="0"/>
                </a:lnTo>
                <a:lnTo>
                  <a:pt x="1996058" y="1251615"/>
                </a:lnTo>
                <a:lnTo>
                  <a:pt x="0" y="1251615"/>
                </a:lnTo>
                <a:lnTo>
                  <a:pt x="0" y="0"/>
                </a:lnTo>
                <a:close/>
              </a:path>
            </a:pathLst>
          </a:custGeom>
          <a:blipFill>
            <a:blip r:embed="rId3"/>
            <a:stretch>
              <a:fillRect t="-45487" b="-43675"/>
            </a:stretch>
          </a:blipFill>
        </p:spPr>
        <p:txBody>
          <a:bodyPr/>
          <a:lstStyle/>
          <a:p>
            <a:endParaRPr lang="nl-NL"/>
          </a:p>
        </p:txBody>
      </p:sp>
      <p:sp>
        <p:nvSpPr>
          <p:cNvPr id="13" name="Freeform 13"/>
          <p:cNvSpPr/>
          <p:nvPr/>
        </p:nvSpPr>
        <p:spPr>
          <a:xfrm>
            <a:off x="0" y="9035386"/>
            <a:ext cx="3991845" cy="1353507"/>
          </a:xfrm>
          <a:custGeom>
            <a:avLst/>
            <a:gdLst/>
            <a:ahLst/>
            <a:cxnLst/>
            <a:rect l="l" t="t" r="r" b="b"/>
            <a:pathLst>
              <a:path w="3991845" h="1353507">
                <a:moveTo>
                  <a:pt x="0" y="0"/>
                </a:moveTo>
                <a:lnTo>
                  <a:pt x="3991845" y="0"/>
                </a:lnTo>
                <a:lnTo>
                  <a:pt x="3991845" y="1353507"/>
                </a:lnTo>
                <a:lnTo>
                  <a:pt x="0" y="1353507"/>
                </a:lnTo>
                <a:lnTo>
                  <a:pt x="0" y="0"/>
                </a:lnTo>
                <a:close/>
              </a:path>
            </a:pathLst>
          </a:custGeom>
          <a:blipFill>
            <a:blip r:embed="rId4"/>
            <a:stretch>
              <a:fillRect/>
            </a:stretch>
          </a:blipFill>
        </p:spPr>
        <p:txBody>
          <a:bodyPr/>
          <a:lstStyle/>
          <a:p>
            <a:endParaRPr lang="nl-NL"/>
          </a:p>
        </p:txBody>
      </p:sp>
      <p:sp>
        <p:nvSpPr>
          <p:cNvPr id="15" name="Titel 14">
            <a:extLst>
              <a:ext uri="{FF2B5EF4-FFF2-40B4-BE49-F238E27FC236}">
                <a16:creationId xmlns:a16="http://schemas.microsoft.com/office/drawing/2014/main" id="{E7CD10B1-7AD8-36ED-1308-1B4C0A722213}"/>
              </a:ext>
            </a:extLst>
          </p:cNvPr>
          <p:cNvSpPr>
            <a:spLocks noGrp="1"/>
          </p:cNvSpPr>
          <p:nvPr>
            <p:ph type="title"/>
          </p:nvPr>
        </p:nvSpPr>
        <p:spPr>
          <a:xfrm>
            <a:off x="381000" y="4762500"/>
            <a:ext cx="16840200" cy="1143000"/>
          </a:xfrm>
        </p:spPr>
        <p:txBody>
          <a:bodyPr>
            <a:noAutofit/>
          </a:bodyPr>
          <a:lstStyle/>
          <a:p>
            <a:r>
              <a:rPr lang="nl-NL" sz="3600" dirty="0">
                <a:solidFill>
                  <a:schemeClr val="tx1"/>
                </a:solidFill>
              </a:rPr>
              <a:t>Voor vragen of opmerkingen over het SBAR-template verpleeghuiszorg mail naar Postbus UKON Eerstelijnsgeneeskunde: </a:t>
            </a:r>
            <a:br>
              <a:rPr lang="nl-NL" sz="3600" dirty="0">
                <a:solidFill>
                  <a:schemeClr val="tx1"/>
                </a:solidFill>
              </a:rPr>
            </a:br>
            <a:r>
              <a:rPr lang="nl-NL" sz="3600" dirty="0">
                <a:solidFill>
                  <a:schemeClr val="tx1"/>
                </a:solidFill>
              </a:rPr>
              <a:t>ukon.elg@radboudumc.nl</a:t>
            </a:r>
          </a:p>
        </p:txBody>
      </p:sp>
      <p:pic>
        <p:nvPicPr>
          <p:cNvPr id="3" name="Afbeelding 2">
            <a:extLst>
              <a:ext uri="{FF2B5EF4-FFF2-40B4-BE49-F238E27FC236}">
                <a16:creationId xmlns:a16="http://schemas.microsoft.com/office/drawing/2014/main" id="{C356BF71-AC33-6D68-A2E2-46D17CE4A1ED}"/>
              </a:ext>
            </a:extLst>
          </p:cNvPr>
          <p:cNvPicPr>
            <a:picLocks noChangeAspect="1"/>
          </p:cNvPicPr>
          <p:nvPr/>
        </p:nvPicPr>
        <p:blipFill>
          <a:blip r:embed="rId5"/>
          <a:stretch>
            <a:fillRect/>
          </a:stretch>
        </p:blipFill>
        <p:spPr>
          <a:xfrm>
            <a:off x="1706802" y="291262"/>
            <a:ext cx="14874396" cy="2682704"/>
          </a:xfrm>
          <a:prstGeom prst="rect">
            <a:avLst/>
          </a:prstGeom>
        </p:spPr>
      </p:pic>
      <p:sp>
        <p:nvSpPr>
          <p:cNvPr id="2" name="Titel 14">
            <a:extLst>
              <a:ext uri="{FF2B5EF4-FFF2-40B4-BE49-F238E27FC236}">
                <a16:creationId xmlns:a16="http://schemas.microsoft.com/office/drawing/2014/main" id="{59A0A578-EFFA-54FE-B242-DD4EEFD93829}"/>
              </a:ext>
            </a:extLst>
          </p:cNvPr>
          <p:cNvSpPr txBox="1">
            <a:spLocks/>
          </p:cNvSpPr>
          <p:nvPr/>
        </p:nvSpPr>
        <p:spPr>
          <a:xfrm>
            <a:off x="723900" y="7694034"/>
            <a:ext cx="16840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solidFill>
                  <a:schemeClr val="bg1"/>
                </a:solidFill>
                <a:latin typeface="+mj-lt"/>
                <a:ea typeface="+mj-ea"/>
                <a:cs typeface="+mj-cs"/>
              </a:defRPr>
            </a:lvl1pPr>
          </a:lstStyle>
          <a:p>
            <a:r>
              <a:rPr lang="nl-NL" sz="3600" i="1" dirty="0">
                <a:solidFill>
                  <a:schemeClr val="tx1"/>
                </a:solidFill>
                <a:latin typeface="+mn-lt"/>
              </a:rPr>
              <a:t>Referenties: </a:t>
            </a:r>
            <a:r>
              <a:rPr lang="nl-NL" sz="3600" i="1" dirty="0" err="1">
                <a:solidFill>
                  <a:schemeClr val="tx1"/>
                </a:solidFill>
                <a:latin typeface="+mn-lt"/>
              </a:rPr>
              <a:t>Lencioni</a:t>
            </a:r>
            <a:r>
              <a:rPr lang="nl-NL" sz="3600" i="1" dirty="0">
                <a:solidFill>
                  <a:schemeClr val="tx1"/>
                </a:solidFill>
                <a:latin typeface="+mn-lt"/>
              </a:rPr>
              <a:t>, 2002; </a:t>
            </a:r>
            <a:r>
              <a:rPr lang="nl-NL" sz="3600" i="1" dirty="0">
                <a:solidFill>
                  <a:schemeClr val="tx1"/>
                </a:solidFill>
                <a:latin typeface="+mn-lt"/>
                <a:hlinkClick r:id="rId6">
                  <a:extLst>
                    <a:ext uri="{A12FA001-AC4F-418D-AE19-62706E023703}">
                      <ahyp:hlinkClr xmlns:ahyp="http://schemas.microsoft.com/office/drawing/2018/hyperlinkcolor" val="tx"/>
                    </a:ext>
                  </a:extLst>
                </a:hlinkClick>
              </a:rPr>
              <a:t>Belbin teamrollen: de uitleg – </a:t>
            </a:r>
            <a:r>
              <a:rPr lang="nl-NL" sz="3600" i="1" dirty="0" err="1">
                <a:solidFill>
                  <a:schemeClr val="tx1"/>
                </a:solidFill>
                <a:latin typeface="+mn-lt"/>
                <a:hlinkClick r:id="rId6">
                  <a:extLst>
                    <a:ext uri="{A12FA001-AC4F-418D-AE19-62706E023703}">
                      <ahyp:hlinkClr xmlns:ahyp="http://schemas.microsoft.com/office/drawing/2018/hyperlinkcolor" val="tx"/>
                    </a:ext>
                  </a:extLst>
                </a:hlinkClick>
              </a:rPr>
              <a:t>Toolshero</a:t>
            </a:r>
            <a:r>
              <a:rPr lang="nl-NL" sz="3600" i="1" dirty="0">
                <a:solidFill>
                  <a:schemeClr val="tx1"/>
                </a:solidFill>
                <a:latin typeface="+mn-lt"/>
              </a:rPr>
              <a:t>; </a:t>
            </a:r>
            <a:r>
              <a:rPr lang="nl-NL" sz="3600" i="1" dirty="0">
                <a:solidFill>
                  <a:schemeClr val="tx1"/>
                </a:solidFill>
                <a:latin typeface="+mn-lt"/>
                <a:hlinkClick r:id="rId7">
                  <a:extLst>
                    <a:ext uri="{A12FA001-AC4F-418D-AE19-62706E023703}">
                      <ahyp:hlinkClr xmlns:ahyp="http://schemas.microsoft.com/office/drawing/2018/hyperlinkcolor" val="tx"/>
                    </a:ext>
                  </a:extLst>
                </a:hlinkClick>
              </a:rPr>
              <a:t>Groepsrollen van Benne en </a:t>
            </a:r>
            <a:r>
              <a:rPr lang="nl-NL" sz="3600" i="1" dirty="0" err="1">
                <a:solidFill>
                  <a:schemeClr val="tx1"/>
                </a:solidFill>
                <a:latin typeface="+mn-lt"/>
                <a:hlinkClick r:id="rId7">
                  <a:extLst>
                    <a:ext uri="{A12FA001-AC4F-418D-AE19-62706E023703}">
                      <ahyp:hlinkClr xmlns:ahyp="http://schemas.microsoft.com/office/drawing/2018/hyperlinkcolor" val="tx"/>
                    </a:ext>
                  </a:extLst>
                </a:hlinkClick>
              </a:rPr>
              <a:t>Sheats</a:t>
            </a:r>
            <a:r>
              <a:rPr lang="nl-NL" sz="3600" i="1" dirty="0">
                <a:solidFill>
                  <a:schemeClr val="tx1"/>
                </a:solidFill>
                <a:latin typeface="+mn-lt"/>
                <a:hlinkClick r:id="rId7">
                  <a:extLst>
                    <a:ext uri="{A12FA001-AC4F-418D-AE19-62706E023703}">
                      <ahyp:hlinkClr xmlns:ahyp="http://schemas.microsoft.com/office/drawing/2018/hyperlinkcolor" val="tx"/>
                    </a:ext>
                  </a:extLst>
                </a:hlinkClick>
              </a:rPr>
              <a:t>: de uitleg - </a:t>
            </a:r>
            <a:r>
              <a:rPr lang="nl-NL" sz="3600" i="1" dirty="0" err="1">
                <a:solidFill>
                  <a:schemeClr val="tx1"/>
                </a:solidFill>
                <a:latin typeface="+mn-lt"/>
                <a:hlinkClick r:id="rId7">
                  <a:extLst>
                    <a:ext uri="{A12FA001-AC4F-418D-AE19-62706E023703}">
                      <ahyp:hlinkClr xmlns:ahyp="http://schemas.microsoft.com/office/drawing/2018/hyperlinkcolor" val="tx"/>
                    </a:ext>
                  </a:extLst>
                </a:hlinkClick>
              </a:rPr>
              <a:t>Toolshero</a:t>
            </a:r>
            <a:endParaRPr lang="nl-NL" sz="3600" i="1" dirty="0">
              <a:solidFill>
                <a:schemeClr val="tx1"/>
              </a:solidFill>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A7126CD5-79D2-4C37-9605-C08573EACAE6}"/>
              </a:ext>
            </a:extLst>
          </p:cNvPr>
          <p:cNvSpPr>
            <a:spLocks noGrp="1"/>
          </p:cNvSpPr>
          <p:nvPr>
            <p:ph type="title"/>
          </p:nvPr>
        </p:nvSpPr>
        <p:spPr/>
        <p:txBody>
          <a:bodyPr>
            <a:normAutofit/>
          </a:bodyPr>
          <a:lstStyle/>
          <a:p>
            <a:r>
              <a:rPr lang="nl-NL" sz="4800" dirty="0"/>
              <a:t>Samenwerken..</a:t>
            </a:r>
          </a:p>
        </p:txBody>
      </p:sp>
      <p:sp>
        <p:nvSpPr>
          <p:cNvPr id="21" name="Tijdelijke aanduiding voor inhoud 20">
            <a:extLst>
              <a:ext uri="{FF2B5EF4-FFF2-40B4-BE49-F238E27FC236}">
                <a16:creationId xmlns:a16="http://schemas.microsoft.com/office/drawing/2014/main" id="{B461D7E7-4430-9D40-0177-C597C8DD432B}"/>
              </a:ext>
            </a:extLst>
          </p:cNvPr>
          <p:cNvSpPr>
            <a:spLocks noGrp="1"/>
          </p:cNvSpPr>
          <p:nvPr>
            <p:ph sz="quarter" idx="10"/>
          </p:nvPr>
        </p:nvSpPr>
        <p:spPr/>
        <p:txBody>
          <a:bodyPr/>
          <a:lstStyle/>
          <a:p>
            <a:pPr marL="0" indent="0">
              <a:buNone/>
            </a:pPr>
            <a:r>
              <a:rPr lang="nl-NL" sz="3600" dirty="0"/>
              <a:t>... vindt altijd plaats tussen mensen. Mensen die samenwerken vormen een groep.</a:t>
            </a:r>
          </a:p>
          <a:p>
            <a:pPr marL="0" indent="0">
              <a:buNone/>
            </a:pPr>
            <a:endParaRPr lang="nl-NL" sz="3600" dirty="0"/>
          </a:p>
          <a:p>
            <a:pPr marL="0" indent="0">
              <a:buNone/>
            </a:pPr>
            <a:r>
              <a:rPr lang="nl-NL" sz="3600" b="1" i="1" dirty="0"/>
              <a:t>‘Binnen een groep is iedereen gelijkwaardig, maar niet gelijk!’</a:t>
            </a:r>
          </a:p>
          <a:p>
            <a:pPr marL="0" indent="0">
              <a:buNone/>
            </a:pPr>
            <a:endParaRPr lang="nl-NL" sz="3600" b="1" i="1" dirty="0"/>
          </a:p>
          <a:p>
            <a:r>
              <a:rPr lang="nl-NL" sz="3600" b="1" dirty="0"/>
              <a:t>Taakrollen</a:t>
            </a:r>
            <a:r>
              <a:rPr lang="nl-NL" sz="3600" dirty="0"/>
              <a:t>: taak niveau =&gt; uitvoering van taken</a:t>
            </a:r>
          </a:p>
          <a:p>
            <a:r>
              <a:rPr lang="nl-NL" sz="3600" b="1" dirty="0"/>
              <a:t>Procesrollen</a:t>
            </a:r>
            <a:r>
              <a:rPr lang="nl-NL" sz="3600" dirty="0"/>
              <a:t>: interpersoonlijk niveau =&gt; omgaan en samenwerken met elkaar</a:t>
            </a:r>
          </a:p>
          <a:p>
            <a:pPr marL="0" indent="0">
              <a:buNone/>
            </a:pPr>
            <a:endParaRPr lang="nl-NL" b="1" i="1" dirty="0"/>
          </a:p>
        </p:txBody>
      </p:sp>
      <p:pic>
        <p:nvPicPr>
          <p:cNvPr id="4" name="Afbeelding 3">
            <a:extLst>
              <a:ext uri="{FF2B5EF4-FFF2-40B4-BE49-F238E27FC236}">
                <a16:creationId xmlns:a16="http://schemas.microsoft.com/office/drawing/2014/main" id="{E3404198-889A-0570-50D3-02AF36E6004E}"/>
              </a:ext>
            </a:extLst>
          </p:cNvPr>
          <p:cNvPicPr>
            <a:picLocks noChangeAspect="1"/>
          </p:cNvPicPr>
          <p:nvPr/>
        </p:nvPicPr>
        <p:blipFill>
          <a:blip r:embed="rId3"/>
          <a:stretch>
            <a:fillRect/>
          </a:stretch>
        </p:blipFill>
        <p:spPr>
          <a:xfrm>
            <a:off x="12954000" y="6057900"/>
            <a:ext cx="3733800" cy="3733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descr="Afbeelding met tekst, diagram, lijn, schermopname&#10;&#10;Automatisch gegenereerde beschrijving">
            <a:extLst>
              <a:ext uri="{FF2B5EF4-FFF2-40B4-BE49-F238E27FC236}">
                <a16:creationId xmlns:a16="http://schemas.microsoft.com/office/drawing/2014/main" id="{265B388E-7C77-CA18-8EBA-6C60C1FF5EAB}"/>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rcRect b="1840"/>
          <a:stretch/>
        </p:blipFill>
        <p:spPr>
          <a:xfrm>
            <a:off x="5233543" y="1619250"/>
            <a:ext cx="7820913" cy="7332107"/>
          </a:xfrm>
          <a:noFill/>
        </p:spPr>
      </p:pic>
      <p:sp>
        <p:nvSpPr>
          <p:cNvPr id="20" name="Titel 19">
            <a:extLst>
              <a:ext uri="{FF2B5EF4-FFF2-40B4-BE49-F238E27FC236}">
                <a16:creationId xmlns:a16="http://schemas.microsoft.com/office/drawing/2014/main" id="{5C9638E6-2EAE-CF97-C133-1E3AB2E246F5}"/>
              </a:ext>
            </a:extLst>
          </p:cNvPr>
          <p:cNvSpPr>
            <a:spLocks noGrp="1"/>
          </p:cNvSpPr>
          <p:nvPr>
            <p:ph type="title"/>
          </p:nvPr>
        </p:nvSpPr>
        <p:spPr>
          <a:xfrm>
            <a:off x="1600200" y="476250"/>
            <a:ext cx="8229600" cy="1143000"/>
          </a:xfrm>
        </p:spPr>
        <p:txBody>
          <a:bodyPr anchor="ctr">
            <a:normAutofit/>
          </a:bodyPr>
          <a:lstStyle/>
          <a:p>
            <a:r>
              <a:rPr lang="nl-NL" sz="4800" dirty="0"/>
              <a:t>Succesvol samenwerken</a:t>
            </a:r>
          </a:p>
        </p:txBody>
      </p:sp>
      <p:sp>
        <p:nvSpPr>
          <p:cNvPr id="4" name="Tekstvak 3">
            <a:extLst>
              <a:ext uri="{FF2B5EF4-FFF2-40B4-BE49-F238E27FC236}">
                <a16:creationId xmlns:a16="http://schemas.microsoft.com/office/drawing/2014/main" id="{90110CAD-2B48-C3E7-E555-2256044D5848}"/>
              </a:ext>
            </a:extLst>
          </p:cNvPr>
          <p:cNvSpPr txBox="1"/>
          <p:nvPr/>
        </p:nvSpPr>
        <p:spPr>
          <a:xfrm flipH="1">
            <a:off x="15316200" y="8572500"/>
            <a:ext cx="1905000" cy="378857"/>
          </a:xfrm>
          <a:prstGeom prst="rect">
            <a:avLst/>
          </a:prstGeom>
          <a:noFill/>
        </p:spPr>
        <p:txBody>
          <a:bodyPr wrap="square" rtlCol="0">
            <a:spAutoFit/>
          </a:bodyPr>
          <a:lstStyle/>
          <a:p>
            <a:r>
              <a:rPr lang="nl-NL" dirty="0" err="1">
                <a:solidFill>
                  <a:schemeClr val="bg2"/>
                </a:solidFill>
              </a:rPr>
              <a:t>Lencioni</a:t>
            </a:r>
            <a:r>
              <a:rPr lang="nl-NL" dirty="0">
                <a:solidFill>
                  <a:schemeClr val="bg2"/>
                </a:solidFill>
              </a:rPr>
              <a:t>, 2002</a:t>
            </a:r>
          </a:p>
        </p:txBody>
      </p:sp>
    </p:spTree>
    <p:extLst>
      <p:ext uri="{BB962C8B-B14F-4D97-AF65-F5344CB8AC3E}">
        <p14:creationId xmlns:p14="http://schemas.microsoft.com/office/powerpoint/2010/main" val="3519535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a:extLst>
              <a:ext uri="{FF2B5EF4-FFF2-40B4-BE49-F238E27FC236}">
                <a16:creationId xmlns:a16="http://schemas.microsoft.com/office/drawing/2014/main" id="{F1544151-6632-2373-857A-E8880C666C0B}"/>
              </a:ext>
            </a:extLst>
          </p:cNvPr>
          <p:cNvPicPr>
            <a:picLocks noGrp="1" noChangeAspect="1"/>
          </p:cNvPicPr>
          <p:nvPr>
            <p:ph sz="quarter" idx="10"/>
          </p:nvPr>
        </p:nvPicPr>
        <p:blipFill>
          <a:blip r:embed="rId3"/>
          <a:srcRect l="3606" t="18680" r="2439" b="10989"/>
          <a:stretch/>
        </p:blipFill>
        <p:spPr>
          <a:xfrm>
            <a:off x="2787252" y="1943100"/>
            <a:ext cx="12713495" cy="7137400"/>
          </a:xfrm>
          <a:noFill/>
        </p:spPr>
      </p:pic>
      <p:sp>
        <p:nvSpPr>
          <p:cNvPr id="3" name="Titel 2">
            <a:extLst>
              <a:ext uri="{FF2B5EF4-FFF2-40B4-BE49-F238E27FC236}">
                <a16:creationId xmlns:a16="http://schemas.microsoft.com/office/drawing/2014/main" id="{143A437A-48E3-57C4-3538-D53897068717}"/>
              </a:ext>
            </a:extLst>
          </p:cNvPr>
          <p:cNvSpPr>
            <a:spLocks noGrp="1"/>
          </p:cNvSpPr>
          <p:nvPr>
            <p:ph type="title"/>
          </p:nvPr>
        </p:nvSpPr>
        <p:spPr>
          <a:xfrm>
            <a:off x="1600200" y="476250"/>
            <a:ext cx="8229600" cy="1143000"/>
          </a:xfrm>
        </p:spPr>
        <p:txBody>
          <a:bodyPr anchor="ctr">
            <a:normAutofit/>
          </a:bodyPr>
          <a:lstStyle/>
          <a:p>
            <a:r>
              <a:rPr lang="nl-NL" sz="4800" dirty="0"/>
              <a:t>Rollen van Benne &amp; </a:t>
            </a:r>
            <a:r>
              <a:rPr lang="nl-NL" sz="4800" dirty="0" err="1"/>
              <a:t>Sheats</a:t>
            </a:r>
            <a:endParaRPr lang="nl-NL" sz="4800" dirty="0"/>
          </a:p>
        </p:txBody>
      </p:sp>
      <p:sp>
        <p:nvSpPr>
          <p:cNvPr id="4" name="Tekstvak 3">
            <a:extLst>
              <a:ext uri="{FF2B5EF4-FFF2-40B4-BE49-F238E27FC236}">
                <a16:creationId xmlns:a16="http://schemas.microsoft.com/office/drawing/2014/main" id="{57FA88A6-55AD-2C74-1771-3877DF975F49}"/>
              </a:ext>
            </a:extLst>
          </p:cNvPr>
          <p:cNvSpPr txBox="1"/>
          <p:nvPr/>
        </p:nvSpPr>
        <p:spPr>
          <a:xfrm>
            <a:off x="9884070" y="8711168"/>
            <a:ext cx="5616677" cy="369332"/>
          </a:xfrm>
          <a:prstGeom prst="rect">
            <a:avLst/>
          </a:prstGeom>
          <a:noFill/>
        </p:spPr>
        <p:txBody>
          <a:bodyPr wrap="square">
            <a:spAutoFit/>
          </a:bodyPr>
          <a:lstStyle/>
          <a:p>
            <a:r>
              <a:rPr lang="nl-NL" dirty="0">
                <a:solidFill>
                  <a:srgbClr val="005689"/>
                </a:solidFill>
                <a:hlinkClick r:id="rId4">
                  <a:extLst>
                    <a:ext uri="{A12FA001-AC4F-418D-AE19-62706E023703}">
                      <ahyp:hlinkClr xmlns:ahyp="http://schemas.microsoft.com/office/drawing/2018/hyperlinkcolor" val="tx"/>
                    </a:ext>
                  </a:extLst>
                </a:hlinkClick>
              </a:rPr>
              <a:t>Groepsrollen van Benne en </a:t>
            </a:r>
            <a:r>
              <a:rPr lang="nl-NL" dirty="0" err="1">
                <a:solidFill>
                  <a:srgbClr val="005689"/>
                </a:solidFill>
                <a:hlinkClick r:id="rId4">
                  <a:extLst>
                    <a:ext uri="{A12FA001-AC4F-418D-AE19-62706E023703}">
                      <ahyp:hlinkClr xmlns:ahyp="http://schemas.microsoft.com/office/drawing/2018/hyperlinkcolor" val="tx"/>
                    </a:ext>
                  </a:extLst>
                </a:hlinkClick>
              </a:rPr>
              <a:t>Sheats</a:t>
            </a:r>
            <a:r>
              <a:rPr lang="nl-NL" dirty="0">
                <a:solidFill>
                  <a:srgbClr val="005689"/>
                </a:solidFill>
                <a:hlinkClick r:id="rId4">
                  <a:extLst>
                    <a:ext uri="{A12FA001-AC4F-418D-AE19-62706E023703}">
                      <ahyp:hlinkClr xmlns:ahyp="http://schemas.microsoft.com/office/drawing/2018/hyperlinkcolor" val="tx"/>
                    </a:ext>
                  </a:extLst>
                </a:hlinkClick>
              </a:rPr>
              <a:t>: de uitleg - </a:t>
            </a:r>
            <a:r>
              <a:rPr lang="nl-NL" dirty="0" err="1">
                <a:solidFill>
                  <a:srgbClr val="005689"/>
                </a:solidFill>
                <a:hlinkClick r:id="rId4">
                  <a:extLst>
                    <a:ext uri="{A12FA001-AC4F-418D-AE19-62706E023703}">
                      <ahyp:hlinkClr xmlns:ahyp="http://schemas.microsoft.com/office/drawing/2018/hyperlinkcolor" val="tx"/>
                    </a:ext>
                  </a:extLst>
                </a:hlinkClick>
              </a:rPr>
              <a:t>Toolshero</a:t>
            </a:r>
            <a:endParaRPr lang="nl-NL" dirty="0">
              <a:solidFill>
                <a:srgbClr val="005689"/>
              </a:solidFill>
            </a:endParaRPr>
          </a:p>
        </p:txBody>
      </p:sp>
    </p:spTree>
    <p:extLst>
      <p:ext uri="{BB962C8B-B14F-4D97-AF65-F5344CB8AC3E}">
        <p14:creationId xmlns:p14="http://schemas.microsoft.com/office/powerpoint/2010/main" val="3726910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932E76-6E06-999A-19C7-D385B2ECEE6B}"/>
              </a:ext>
            </a:extLst>
          </p:cNvPr>
          <p:cNvSpPr>
            <a:spLocks noGrp="1"/>
          </p:cNvSpPr>
          <p:nvPr>
            <p:ph type="title"/>
          </p:nvPr>
        </p:nvSpPr>
        <p:spPr/>
        <p:txBody>
          <a:bodyPr>
            <a:normAutofit/>
          </a:bodyPr>
          <a:lstStyle/>
          <a:p>
            <a:r>
              <a:rPr lang="nl-NL" sz="4800" dirty="0"/>
              <a:t>Team rollen van Belbin</a:t>
            </a:r>
          </a:p>
        </p:txBody>
      </p:sp>
      <p:pic>
        <p:nvPicPr>
          <p:cNvPr id="5" name="Tijdelijke aanduiding voor inhoud 4">
            <a:extLst>
              <a:ext uri="{FF2B5EF4-FFF2-40B4-BE49-F238E27FC236}">
                <a16:creationId xmlns:a16="http://schemas.microsoft.com/office/drawing/2014/main" id="{3309F963-66E4-DA84-3932-7AA388B00B43}"/>
              </a:ext>
            </a:extLst>
          </p:cNvPr>
          <p:cNvPicPr>
            <a:picLocks noGrp="1" noChangeAspect="1"/>
          </p:cNvPicPr>
          <p:nvPr>
            <p:ph sz="quarter" idx="10"/>
          </p:nvPr>
        </p:nvPicPr>
        <p:blipFill>
          <a:blip r:embed="rId2"/>
          <a:stretch>
            <a:fillRect/>
          </a:stretch>
        </p:blipFill>
        <p:spPr>
          <a:xfrm>
            <a:off x="2689561" y="1657350"/>
            <a:ext cx="12908877" cy="7239377"/>
          </a:xfrm>
        </p:spPr>
      </p:pic>
      <p:sp>
        <p:nvSpPr>
          <p:cNvPr id="4" name="Tekstvak 3">
            <a:extLst>
              <a:ext uri="{FF2B5EF4-FFF2-40B4-BE49-F238E27FC236}">
                <a16:creationId xmlns:a16="http://schemas.microsoft.com/office/drawing/2014/main" id="{D46B3006-66F0-CB31-88C0-A1D2D7EB2461}"/>
              </a:ext>
            </a:extLst>
          </p:cNvPr>
          <p:cNvSpPr txBox="1"/>
          <p:nvPr/>
        </p:nvSpPr>
        <p:spPr>
          <a:xfrm>
            <a:off x="11811000" y="8629650"/>
            <a:ext cx="4321277" cy="369332"/>
          </a:xfrm>
          <a:prstGeom prst="rect">
            <a:avLst/>
          </a:prstGeom>
          <a:noFill/>
        </p:spPr>
        <p:txBody>
          <a:bodyPr wrap="square">
            <a:spAutoFit/>
          </a:bodyPr>
          <a:lstStyle/>
          <a:p>
            <a:r>
              <a:rPr lang="nl-NL" dirty="0">
                <a:solidFill>
                  <a:srgbClr val="005689"/>
                </a:solidFill>
                <a:hlinkClick r:id="rId3">
                  <a:extLst>
                    <a:ext uri="{A12FA001-AC4F-418D-AE19-62706E023703}">
                      <ahyp:hlinkClr xmlns:ahyp="http://schemas.microsoft.com/office/drawing/2018/hyperlinkcolor" val="tx"/>
                    </a:ext>
                  </a:extLst>
                </a:hlinkClick>
              </a:rPr>
              <a:t>Belbin teamrollen: de uitleg - </a:t>
            </a:r>
            <a:r>
              <a:rPr lang="nl-NL" dirty="0" err="1">
                <a:solidFill>
                  <a:srgbClr val="005689"/>
                </a:solidFill>
                <a:hlinkClick r:id="rId3">
                  <a:extLst>
                    <a:ext uri="{A12FA001-AC4F-418D-AE19-62706E023703}">
                      <ahyp:hlinkClr xmlns:ahyp="http://schemas.microsoft.com/office/drawing/2018/hyperlinkcolor" val="tx"/>
                    </a:ext>
                  </a:extLst>
                </a:hlinkClick>
              </a:rPr>
              <a:t>Toolshero</a:t>
            </a:r>
            <a:endParaRPr lang="nl-NL" dirty="0">
              <a:solidFill>
                <a:srgbClr val="005689"/>
              </a:solidFill>
            </a:endParaRPr>
          </a:p>
        </p:txBody>
      </p:sp>
    </p:spTree>
    <p:extLst>
      <p:ext uri="{BB962C8B-B14F-4D97-AF65-F5344CB8AC3E}">
        <p14:creationId xmlns:p14="http://schemas.microsoft.com/office/powerpoint/2010/main" val="2225144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5C9638E6-2EAE-CF97-C133-1E3AB2E246F5}"/>
              </a:ext>
            </a:extLst>
          </p:cNvPr>
          <p:cNvSpPr>
            <a:spLocks noGrp="1"/>
          </p:cNvSpPr>
          <p:nvPr>
            <p:ph type="title"/>
          </p:nvPr>
        </p:nvSpPr>
        <p:spPr>
          <a:xfrm>
            <a:off x="1600200" y="476250"/>
            <a:ext cx="8229600" cy="1143000"/>
          </a:xfrm>
        </p:spPr>
        <p:txBody>
          <a:bodyPr anchor="ctr">
            <a:normAutofit/>
          </a:bodyPr>
          <a:lstStyle/>
          <a:p>
            <a:r>
              <a:rPr lang="nl-NL" sz="4800" dirty="0"/>
              <a:t>Gestrand op Mars..</a:t>
            </a:r>
          </a:p>
        </p:txBody>
      </p:sp>
      <p:sp>
        <p:nvSpPr>
          <p:cNvPr id="5" name="Tijdelijke aanduiding voor inhoud 4">
            <a:extLst>
              <a:ext uri="{FF2B5EF4-FFF2-40B4-BE49-F238E27FC236}">
                <a16:creationId xmlns:a16="http://schemas.microsoft.com/office/drawing/2014/main" id="{6C61ECF5-3817-B08F-4EE7-5161A13AAFC9}"/>
              </a:ext>
            </a:extLst>
          </p:cNvPr>
          <p:cNvSpPr>
            <a:spLocks noGrp="1"/>
          </p:cNvSpPr>
          <p:nvPr>
            <p:ph sz="quarter" idx="10"/>
          </p:nvPr>
        </p:nvSpPr>
        <p:spPr>
          <a:xfrm>
            <a:off x="860483" y="1821755"/>
            <a:ext cx="16611600" cy="7239000"/>
          </a:xfrm>
        </p:spPr>
        <p:txBody>
          <a:bodyPr>
            <a:noAutofit/>
          </a:bodyPr>
          <a:lstStyle/>
          <a:p>
            <a:pPr marL="0" indent="0">
              <a:spcBef>
                <a:spcPts val="0"/>
              </a:spcBef>
              <a:buNone/>
            </a:pPr>
            <a:r>
              <a:rPr lang="nl-NL" sz="3600" i="1" dirty="0"/>
              <a:t>Op de planeet Mars is een basisstation ingericht voor onderzoek. </a:t>
            </a:r>
          </a:p>
          <a:p>
            <a:pPr marL="0" indent="0">
              <a:spcBef>
                <a:spcPts val="0"/>
              </a:spcBef>
              <a:buNone/>
            </a:pPr>
            <a:r>
              <a:rPr lang="nl-NL" sz="3600" i="1" dirty="0"/>
              <a:t>Je behoort tot een nieuwe groep van astronauten die naar Mars zijn gegaan. Wegens technische moeilijkheden moest jouw capsule op 300 km afstand van het basisstation landen.</a:t>
            </a:r>
          </a:p>
          <a:p>
            <a:pPr marL="0" indent="0">
              <a:spcBef>
                <a:spcPts val="0"/>
              </a:spcBef>
              <a:buNone/>
            </a:pPr>
            <a:r>
              <a:rPr lang="nl-NL" sz="3600" i="1" dirty="0"/>
              <a:t>Het deel van Mars waar je terecht gekomen bent is erg onherbergzaam, vol met rotswanden, kloven en het is donker. Tijdens de landing is veel van de uitrusting verloren gegaan.</a:t>
            </a:r>
          </a:p>
          <a:p>
            <a:pPr marL="0" indent="0">
              <a:spcBef>
                <a:spcPts val="0"/>
              </a:spcBef>
              <a:buNone/>
            </a:pPr>
            <a:r>
              <a:rPr lang="nl-NL" sz="3600" i="1" dirty="0"/>
              <a:t>Je hebt nu de taak zo snel mogelijk in contact te komen </a:t>
            </a:r>
          </a:p>
          <a:p>
            <a:pPr marL="0" indent="0">
              <a:spcBef>
                <a:spcPts val="0"/>
              </a:spcBef>
              <a:buNone/>
            </a:pPr>
            <a:r>
              <a:rPr lang="nl-NL" sz="3600" i="1" dirty="0"/>
              <a:t>met het basisstation op de zonverlichte Mars oppervlakte. </a:t>
            </a:r>
          </a:p>
          <a:p>
            <a:pPr marL="0" indent="0">
              <a:spcBef>
                <a:spcPts val="0"/>
              </a:spcBef>
              <a:buNone/>
            </a:pPr>
            <a:r>
              <a:rPr lang="nl-NL" sz="3600" i="1" dirty="0"/>
              <a:t>Jouw overleving hangt af van het te voet op tijd bereiken </a:t>
            </a:r>
          </a:p>
          <a:p>
            <a:pPr marL="0" indent="0">
              <a:spcBef>
                <a:spcPts val="0"/>
              </a:spcBef>
              <a:buNone/>
            </a:pPr>
            <a:r>
              <a:rPr lang="nl-NL" sz="3600" i="1" dirty="0"/>
              <a:t>van het basisstation. Je mag alleen het allermeest nood-</a:t>
            </a:r>
          </a:p>
          <a:p>
            <a:pPr marL="0" indent="0">
              <a:spcBef>
                <a:spcPts val="0"/>
              </a:spcBef>
              <a:buNone/>
            </a:pPr>
            <a:r>
              <a:rPr lang="nl-NL" sz="3600" i="1" dirty="0"/>
              <a:t>zakelijke meenemen om deze afstand te kunnen over-</a:t>
            </a:r>
          </a:p>
          <a:p>
            <a:pPr marL="0" indent="0">
              <a:spcBef>
                <a:spcPts val="0"/>
              </a:spcBef>
              <a:buNone/>
            </a:pPr>
            <a:r>
              <a:rPr lang="nl-NL" sz="3600" i="1" dirty="0"/>
              <a:t>bruggen. </a:t>
            </a:r>
          </a:p>
        </p:txBody>
      </p:sp>
      <p:pic>
        <p:nvPicPr>
          <p:cNvPr id="7" name="Afbeelding 6">
            <a:extLst>
              <a:ext uri="{FF2B5EF4-FFF2-40B4-BE49-F238E27FC236}">
                <a16:creationId xmlns:a16="http://schemas.microsoft.com/office/drawing/2014/main" id="{D00697E7-AF75-45C0-CE94-529539736F86}"/>
              </a:ext>
            </a:extLst>
          </p:cNvPr>
          <p:cNvPicPr>
            <a:picLocks noChangeAspect="1"/>
          </p:cNvPicPr>
          <p:nvPr/>
        </p:nvPicPr>
        <p:blipFill>
          <a:blip r:embed="rId3"/>
          <a:stretch>
            <a:fillRect/>
          </a:stretch>
        </p:blipFill>
        <p:spPr>
          <a:xfrm>
            <a:off x="11722400" y="5524500"/>
            <a:ext cx="5749684" cy="3200400"/>
          </a:xfrm>
          <a:prstGeom prst="rect">
            <a:avLst/>
          </a:prstGeom>
        </p:spPr>
      </p:pic>
    </p:spTree>
    <p:extLst>
      <p:ext uri="{BB962C8B-B14F-4D97-AF65-F5344CB8AC3E}">
        <p14:creationId xmlns:p14="http://schemas.microsoft.com/office/powerpoint/2010/main" val="558230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5C9638E6-2EAE-CF97-C133-1E3AB2E246F5}"/>
              </a:ext>
            </a:extLst>
          </p:cNvPr>
          <p:cNvSpPr>
            <a:spLocks noGrp="1"/>
          </p:cNvSpPr>
          <p:nvPr>
            <p:ph type="title"/>
          </p:nvPr>
        </p:nvSpPr>
        <p:spPr>
          <a:xfrm>
            <a:off x="1600200" y="476250"/>
            <a:ext cx="8229600" cy="1143000"/>
          </a:xfrm>
        </p:spPr>
        <p:txBody>
          <a:bodyPr anchor="ctr">
            <a:normAutofit/>
          </a:bodyPr>
          <a:lstStyle/>
          <a:p>
            <a:r>
              <a:rPr lang="nl-NL" sz="4800" dirty="0"/>
              <a:t>Gestrand op Mars..</a:t>
            </a:r>
          </a:p>
        </p:txBody>
      </p:sp>
      <p:sp>
        <p:nvSpPr>
          <p:cNvPr id="5" name="Tijdelijke aanduiding voor inhoud 4">
            <a:extLst>
              <a:ext uri="{FF2B5EF4-FFF2-40B4-BE49-F238E27FC236}">
                <a16:creationId xmlns:a16="http://schemas.microsoft.com/office/drawing/2014/main" id="{6C61ECF5-3817-B08F-4EE7-5161A13AAFC9}"/>
              </a:ext>
            </a:extLst>
          </p:cNvPr>
          <p:cNvSpPr>
            <a:spLocks noGrp="1"/>
          </p:cNvSpPr>
          <p:nvPr>
            <p:ph sz="quarter" idx="10"/>
          </p:nvPr>
        </p:nvSpPr>
        <p:spPr>
          <a:xfrm>
            <a:off x="838200" y="1904999"/>
            <a:ext cx="16611600" cy="7264349"/>
          </a:xfrm>
        </p:spPr>
        <p:txBody>
          <a:bodyPr>
            <a:noAutofit/>
          </a:bodyPr>
          <a:lstStyle/>
          <a:p>
            <a:pPr marL="0" indent="0">
              <a:spcBef>
                <a:spcPts val="0"/>
              </a:spcBef>
              <a:buNone/>
            </a:pPr>
            <a:r>
              <a:rPr lang="nl-NL" sz="3600" b="1" i="1" dirty="0"/>
              <a:t>Stap 1: </a:t>
            </a:r>
            <a:r>
              <a:rPr lang="nl-NL" sz="3600" dirty="0"/>
              <a:t>Op de dia hierna vindt je een lijst met daarop 15 onbeschadigd gebleven voorwerpen. Overweeg voor jezelf wat het meeste prioriteit heeft om mee te nemen. Overleg nog niet met anderen! Geef het voorwerp dat jij de grootste prioriteit geeft een cijfer 1. Deze neem je dus zeker mee, wat er ook gebeurt. Geef alle andere voorwerpen een cijfer tussen 2 en 15. Het voorwerp waar je gemakkelijk zonder kan (en dus niet mee neemt) krijgt het cijfer 15. Maak op deze manier een rangorde van 1 t/m 15.</a:t>
            </a:r>
          </a:p>
          <a:p>
            <a:pPr marL="0" indent="0">
              <a:spcBef>
                <a:spcPts val="0"/>
              </a:spcBef>
              <a:buNone/>
            </a:pPr>
            <a:endParaRPr lang="nl-NL" sz="1400" i="1" dirty="0"/>
          </a:p>
          <a:p>
            <a:pPr marL="0" indent="0">
              <a:spcBef>
                <a:spcPts val="0"/>
              </a:spcBef>
              <a:buNone/>
            </a:pPr>
            <a:r>
              <a:rPr lang="nl-NL" sz="3600" b="1" i="1" dirty="0"/>
              <a:t>Stap 2: </a:t>
            </a:r>
            <a:r>
              <a:rPr lang="nl-NL" sz="3600" dirty="0"/>
              <a:t>Ga met elkaar in gesprek. De bedoeling is dat jullie uiteindelijk tot één gezamenlijke lijst komen met daarop een onderling overeengekomen rangorde. Hoe jullie dit doen, is geheel aan jullie. Eén belangrijke regel: </a:t>
            </a:r>
            <a:r>
              <a:rPr lang="nl-NL" sz="3600" u="sng" dirty="0"/>
              <a:t>iedereen moet akkoord gaan met de gezamenlijk samengestelde lijst!</a:t>
            </a:r>
          </a:p>
          <a:p>
            <a:pPr marL="0" indent="0">
              <a:spcBef>
                <a:spcPts val="0"/>
              </a:spcBef>
              <a:buNone/>
            </a:pPr>
            <a:endParaRPr lang="nl-NL" sz="1400" i="1" u="sng" dirty="0"/>
          </a:p>
          <a:p>
            <a:pPr marL="0" indent="0">
              <a:spcBef>
                <a:spcPts val="0"/>
              </a:spcBef>
              <a:buNone/>
            </a:pPr>
            <a:r>
              <a:rPr lang="nl-NL" sz="3600" b="1" i="1" dirty="0"/>
              <a:t>Stap 3: </a:t>
            </a:r>
            <a:r>
              <a:rPr lang="nl-NL" sz="3600" dirty="0"/>
              <a:t>Spreek af wie er bij de plenaire nabespreking een terugkoppeling geeft. Hierbij deel je met de rest op welke manier jullie tot een gezamenlijke lijst zijn gekomen.</a:t>
            </a:r>
          </a:p>
        </p:txBody>
      </p:sp>
    </p:spTree>
    <p:extLst>
      <p:ext uri="{BB962C8B-B14F-4D97-AF65-F5344CB8AC3E}">
        <p14:creationId xmlns:p14="http://schemas.microsoft.com/office/powerpoint/2010/main" val="435261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5C9638E6-2EAE-CF97-C133-1E3AB2E246F5}"/>
              </a:ext>
            </a:extLst>
          </p:cNvPr>
          <p:cNvSpPr>
            <a:spLocks noGrp="1"/>
          </p:cNvSpPr>
          <p:nvPr>
            <p:ph type="title"/>
          </p:nvPr>
        </p:nvSpPr>
        <p:spPr>
          <a:xfrm>
            <a:off x="1600200" y="476250"/>
            <a:ext cx="8229600" cy="1143000"/>
          </a:xfrm>
        </p:spPr>
        <p:txBody>
          <a:bodyPr anchor="ctr">
            <a:normAutofit/>
          </a:bodyPr>
          <a:lstStyle/>
          <a:p>
            <a:r>
              <a:rPr lang="nl-NL" dirty="0"/>
              <a:t>Gestrand op Mars..</a:t>
            </a:r>
          </a:p>
        </p:txBody>
      </p:sp>
      <p:pic>
        <p:nvPicPr>
          <p:cNvPr id="3" name="Afbeelding 2">
            <a:extLst>
              <a:ext uri="{FF2B5EF4-FFF2-40B4-BE49-F238E27FC236}">
                <a16:creationId xmlns:a16="http://schemas.microsoft.com/office/drawing/2014/main" id="{33096075-DBA9-6693-D081-616E97BAA1D1}"/>
              </a:ext>
            </a:extLst>
          </p:cNvPr>
          <p:cNvPicPr>
            <a:picLocks noChangeAspect="1"/>
          </p:cNvPicPr>
          <p:nvPr/>
        </p:nvPicPr>
        <p:blipFill>
          <a:blip r:embed="rId3"/>
          <a:stretch>
            <a:fillRect/>
          </a:stretch>
        </p:blipFill>
        <p:spPr>
          <a:xfrm>
            <a:off x="13106400" y="5549695"/>
            <a:ext cx="4495800" cy="3371850"/>
          </a:xfrm>
          <a:prstGeom prst="rect">
            <a:avLst/>
          </a:prstGeom>
        </p:spPr>
      </p:pic>
      <p:graphicFrame>
        <p:nvGraphicFramePr>
          <p:cNvPr id="5" name="Tabel 4">
            <a:extLst>
              <a:ext uri="{FF2B5EF4-FFF2-40B4-BE49-F238E27FC236}">
                <a16:creationId xmlns:a16="http://schemas.microsoft.com/office/drawing/2014/main" id="{162B803E-EF5B-1C30-DF48-21B6D48E9CCE}"/>
              </a:ext>
            </a:extLst>
          </p:cNvPr>
          <p:cNvGraphicFramePr>
            <a:graphicFrameLocks noGrp="1"/>
          </p:cNvGraphicFramePr>
          <p:nvPr>
            <p:extLst>
              <p:ext uri="{D42A27DB-BD31-4B8C-83A1-F6EECF244321}">
                <p14:modId xmlns:p14="http://schemas.microsoft.com/office/powerpoint/2010/main" val="3852163717"/>
              </p:ext>
            </p:extLst>
          </p:nvPr>
        </p:nvGraphicFramePr>
        <p:xfrm>
          <a:off x="1600200" y="1790700"/>
          <a:ext cx="11277600" cy="7130845"/>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val="130068533"/>
                    </a:ext>
                  </a:extLst>
                </a:gridCol>
                <a:gridCol w="2286000">
                  <a:extLst>
                    <a:ext uri="{9D8B030D-6E8A-4147-A177-3AD203B41FA5}">
                      <a16:colId xmlns:a16="http://schemas.microsoft.com/office/drawing/2014/main" val="2414823795"/>
                    </a:ext>
                  </a:extLst>
                </a:gridCol>
                <a:gridCol w="2514600">
                  <a:extLst>
                    <a:ext uri="{9D8B030D-6E8A-4147-A177-3AD203B41FA5}">
                      <a16:colId xmlns:a16="http://schemas.microsoft.com/office/drawing/2014/main" val="16754422"/>
                    </a:ext>
                  </a:extLst>
                </a:gridCol>
              </a:tblGrid>
              <a:tr h="798100">
                <a:tc>
                  <a:txBody>
                    <a:bodyPr/>
                    <a:lstStyle/>
                    <a:p>
                      <a:endParaRPr lang="nl-NL" sz="2000" dirty="0">
                        <a:solidFill>
                          <a:srgbClr val="005689"/>
                        </a:solidFill>
                      </a:endParaRPr>
                    </a:p>
                  </a:txBody>
                  <a:tcPr/>
                </a:tc>
                <a:tc>
                  <a:txBody>
                    <a:bodyPr/>
                    <a:lstStyle/>
                    <a:p>
                      <a:r>
                        <a:rPr lang="nl-NL" sz="2000" dirty="0">
                          <a:solidFill>
                            <a:schemeClr val="tx1"/>
                          </a:solidFill>
                        </a:rPr>
                        <a:t>Jouw rangschikking</a:t>
                      </a:r>
                    </a:p>
                  </a:txBody>
                  <a:tcPr/>
                </a:tc>
                <a:tc>
                  <a:txBody>
                    <a:bodyPr/>
                    <a:lstStyle/>
                    <a:p>
                      <a:r>
                        <a:rPr lang="nl-NL" sz="2000" dirty="0">
                          <a:solidFill>
                            <a:schemeClr val="tx1"/>
                          </a:solidFill>
                        </a:rPr>
                        <a:t>Groepsrangschikking</a:t>
                      </a:r>
                    </a:p>
                  </a:txBody>
                  <a:tcPr/>
                </a:tc>
                <a:extLst>
                  <a:ext uri="{0D108BD9-81ED-4DB2-BD59-A6C34878D82A}">
                    <a16:rowId xmlns:a16="http://schemas.microsoft.com/office/drawing/2014/main" val="2586216300"/>
                  </a:ext>
                </a:extLst>
              </a:tr>
              <a:tr h="422183">
                <a:tc>
                  <a:txBody>
                    <a:bodyPr/>
                    <a:lstStyle/>
                    <a:p>
                      <a:r>
                        <a:rPr lang="nl-NL" dirty="0">
                          <a:solidFill>
                            <a:srgbClr val="005689"/>
                          </a:solidFill>
                        </a:rPr>
                        <a:t>1 doosje lucifers</a:t>
                      </a:r>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2288589850"/>
                  </a:ext>
                </a:extLst>
              </a:tr>
              <a:tr h="422183">
                <a:tc>
                  <a:txBody>
                    <a:bodyPr/>
                    <a:lstStyle/>
                    <a:p>
                      <a:r>
                        <a:rPr lang="nl-NL" dirty="0">
                          <a:solidFill>
                            <a:srgbClr val="005689"/>
                          </a:solidFill>
                        </a:rPr>
                        <a:t>1 doos astronautenvoeding in blik</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173412738"/>
                  </a:ext>
                </a:extLst>
              </a:tr>
              <a:tr h="422183">
                <a:tc>
                  <a:txBody>
                    <a:bodyPr/>
                    <a:lstStyle/>
                    <a:p>
                      <a:r>
                        <a:rPr lang="nl-NL" dirty="0">
                          <a:solidFill>
                            <a:srgbClr val="005689"/>
                          </a:solidFill>
                        </a:rPr>
                        <a:t>20  Meter nylontouw</a:t>
                      </a:r>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1845101880"/>
                  </a:ext>
                </a:extLst>
              </a:tr>
              <a:tr h="422183">
                <a:tc>
                  <a:txBody>
                    <a:bodyPr/>
                    <a:lstStyle/>
                    <a:p>
                      <a:r>
                        <a:rPr lang="nl-NL" dirty="0">
                          <a:solidFill>
                            <a:srgbClr val="005689"/>
                          </a:solidFill>
                        </a:rPr>
                        <a:t>30 m2 parachutezijde</a:t>
                      </a:r>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528466578"/>
                  </a:ext>
                </a:extLst>
              </a:tr>
              <a:tr h="422183">
                <a:tc>
                  <a:txBody>
                    <a:bodyPr/>
                    <a:lstStyle/>
                    <a:p>
                      <a:r>
                        <a:rPr lang="nl-NL" dirty="0">
                          <a:solidFill>
                            <a:srgbClr val="005689"/>
                          </a:solidFill>
                        </a:rPr>
                        <a:t>1 </a:t>
                      </a:r>
                      <a:r>
                        <a:rPr lang="nl-NL" dirty="0" err="1">
                          <a:solidFill>
                            <a:srgbClr val="005689"/>
                          </a:solidFill>
                        </a:rPr>
                        <a:t>draagaar</a:t>
                      </a:r>
                      <a:r>
                        <a:rPr lang="nl-NL" dirty="0">
                          <a:solidFill>
                            <a:srgbClr val="005689"/>
                          </a:solidFill>
                        </a:rPr>
                        <a:t> kooktoestel</a:t>
                      </a:r>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288487214"/>
                  </a:ext>
                </a:extLst>
              </a:tr>
              <a:tr h="422183">
                <a:tc>
                  <a:txBody>
                    <a:bodyPr/>
                    <a:lstStyle/>
                    <a:p>
                      <a:r>
                        <a:rPr lang="nl-NL" dirty="0">
                          <a:solidFill>
                            <a:srgbClr val="005689"/>
                          </a:solidFill>
                        </a:rPr>
                        <a:t>2 geweren</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443331679"/>
                  </a:ext>
                </a:extLst>
              </a:tr>
              <a:tr h="422183">
                <a:tc>
                  <a:txBody>
                    <a:bodyPr/>
                    <a:lstStyle/>
                    <a:p>
                      <a:r>
                        <a:rPr lang="nl-NL" dirty="0">
                          <a:solidFill>
                            <a:srgbClr val="005689"/>
                          </a:solidFill>
                        </a:rPr>
                        <a:t>1 doos melkpoeder</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3245677953"/>
                  </a:ext>
                </a:extLst>
              </a:tr>
              <a:tr h="422183">
                <a:tc>
                  <a:txBody>
                    <a:bodyPr/>
                    <a:lstStyle/>
                    <a:p>
                      <a:r>
                        <a:rPr lang="nl-NL" dirty="0">
                          <a:solidFill>
                            <a:srgbClr val="005689"/>
                          </a:solidFill>
                        </a:rPr>
                        <a:t>2 zuurstoftanks van 50 liter</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59891284"/>
                  </a:ext>
                </a:extLst>
              </a:tr>
              <a:tr h="422183">
                <a:tc>
                  <a:txBody>
                    <a:bodyPr/>
                    <a:lstStyle/>
                    <a:p>
                      <a:r>
                        <a:rPr lang="nl-NL" dirty="0">
                          <a:solidFill>
                            <a:srgbClr val="005689"/>
                          </a:solidFill>
                        </a:rPr>
                        <a:t>1 sterrenkaart</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3544859020"/>
                  </a:ext>
                </a:extLst>
              </a:tr>
              <a:tr h="422183">
                <a:tc>
                  <a:txBody>
                    <a:bodyPr/>
                    <a:lstStyle/>
                    <a:p>
                      <a:r>
                        <a:rPr lang="nl-NL" dirty="0">
                          <a:solidFill>
                            <a:srgbClr val="005689"/>
                          </a:solidFill>
                        </a:rPr>
                        <a:t>1 rubberboot</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862520848"/>
                  </a:ext>
                </a:extLst>
              </a:tr>
              <a:tr h="422183">
                <a:tc>
                  <a:txBody>
                    <a:bodyPr/>
                    <a:lstStyle/>
                    <a:p>
                      <a:r>
                        <a:rPr lang="nl-NL" dirty="0">
                          <a:solidFill>
                            <a:srgbClr val="005689"/>
                          </a:solidFill>
                        </a:rPr>
                        <a:t>1 magnetisch </a:t>
                      </a:r>
                      <a:r>
                        <a:rPr lang="nl-NL" dirty="0" err="1">
                          <a:solidFill>
                            <a:srgbClr val="005689"/>
                          </a:solidFill>
                        </a:rPr>
                        <a:t>koompas</a:t>
                      </a:r>
                      <a:endParaRPr lang="nl-NL" dirty="0">
                        <a:solidFill>
                          <a:srgbClr val="005689"/>
                        </a:solidFill>
                      </a:endParaRP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572791461"/>
                  </a:ext>
                </a:extLst>
              </a:tr>
              <a:tr h="422183">
                <a:tc>
                  <a:txBody>
                    <a:bodyPr/>
                    <a:lstStyle/>
                    <a:p>
                      <a:r>
                        <a:rPr lang="nl-NL" dirty="0">
                          <a:solidFill>
                            <a:srgbClr val="005689"/>
                          </a:solidFill>
                        </a:rPr>
                        <a:t>20 liter water</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37894221"/>
                  </a:ext>
                </a:extLst>
              </a:tr>
              <a:tr h="422183">
                <a:tc>
                  <a:txBody>
                    <a:bodyPr/>
                    <a:lstStyle/>
                    <a:p>
                      <a:r>
                        <a:rPr lang="nl-NL" dirty="0">
                          <a:solidFill>
                            <a:srgbClr val="005689"/>
                          </a:solidFill>
                        </a:rPr>
                        <a:t>1 doos vuurpijlen die ook zonder zuurstof kunnen branden</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860026598"/>
                  </a:ext>
                </a:extLst>
              </a:tr>
              <a:tr h="422183">
                <a:tc>
                  <a:txBody>
                    <a:bodyPr/>
                    <a:lstStyle/>
                    <a:p>
                      <a:r>
                        <a:rPr lang="nl-NL" dirty="0">
                          <a:solidFill>
                            <a:srgbClr val="005689"/>
                          </a:solidFill>
                        </a:rPr>
                        <a:t>1 EHBO-koffer met injectienaalden</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671826447"/>
                  </a:ext>
                </a:extLst>
              </a:tr>
              <a:tr h="422183">
                <a:tc>
                  <a:txBody>
                    <a:bodyPr/>
                    <a:lstStyle/>
                    <a:p>
                      <a:r>
                        <a:rPr lang="nl-NL" dirty="0">
                          <a:solidFill>
                            <a:srgbClr val="005689"/>
                          </a:solidFill>
                        </a:rPr>
                        <a:t>1 radio-ontvanger, die werkt op zonne-energie</a:t>
                      </a:r>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3381186928"/>
                  </a:ext>
                </a:extLst>
              </a:tr>
            </a:tbl>
          </a:graphicData>
        </a:graphic>
      </p:graphicFrame>
    </p:spTree>
    <p:extLst>
      <p:ext uri="{BB962C8B-B14F-4D97-AF65-F5344CB8AC3E}">
        <p14:creationId xmlns:p14="http://schemas.microsoft.com/office/powerpoint/2010/main" val="3118969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5C9638E6-2EAE-CF97-C133-1E3AB2E246F5}"/>
              </a:ext>
            </a:extLst>
          </p:cNvPr>
          <p:cNvSpPr>
            <a:spLocks noGrp="1"/>
          </p:cNvSpPr>
          <p:nvPr>
            <p:ph type="title"/>
          </p:nvPr>
        </p:nvSpPr>
        <p:spPr>
          <a:xfrm>
            <a:off x="1600200" y="476250"/>
            <a:ext cx="8229600" cy="1143000"/>
          </a:xfrm>
        </p:spPr>
        <p:txBody>
          <a:bodyPr anchor="ctr">
            <a:normAutofit/>
          </a:bodyPr>
          <a:lstStyle/>
          <a:p>
            <a:r>
              <a:rPr lang="nl-NL" sz="4800" dirty="0"/>
              <a:t>Gestrand op Mars..</a:t>
            </a:r>
          </a:p>
        </p:txBody>
      </p:sp>
      <p:sp>
        <p:nvSpPr>
          <p:cNvPr id="5" name="Tijdelijke aanduiding voor inhoud 4">
            <a:extLst>
              <a:ext uri="{FF2B5EF4-FFF2-40B4-BE49-F238E27FC236}">
                <a16:creationId xmlns:a16="http://schemas.microsoft.com/office/drawing/2014/main" id="{6C61ECF5-3817-B08F-4EE7-5161A13AAFC9}"/>
              </a:ext>
            </a:extLst>
          </p:cNvPr>
          <p:cNvSpPr>
            <a:spLocks noGrp="1"/>
          </p:cNvSpPr>
          <p:nvPr>
            <p:ph sz="quarter" idx="10"/>
          </p:nvPr>
        </p:nvSpPr>
        <p:spPr/>
        <p:txBody>
          <a:bodyPr>
            <a:normAutofit/>
          </a:bodyPr>
          <a:lstStyle/>
          <a:p>
            <a:pPr>
              <a:spcBef>
                <a:spcPts val="0"/>
              </a:spcBef>
            </a:pPr>
            <a:r>
              <a:rPr lang="nl-NL" sz="3600" i="1" dirty="0"/>
              <a:t>Nabespreking per groep</a:t>
            </a:r>
          </a:p>
          <a:p>
            <a:pPr>
              <a:spcBef>
                <a:spcPts val="0"/>
              </a:spcBef>
            </a:pPr>
            <a:endParaRPr lang="nl-NL" sz="2500" i="1" dirty="0"/>
          </a:p>
        </p:txBody>
      </p:sp>
      <p:pic>
        <p:nvPicPr>
          <p:cNvPr id="3" name="Afbeelding 2">
            <a:extLst>
              <a:ext uri="{FF2B5EF4-FFF2-40B4-BE49-F238E27FC236}">
                <a16:creationId xmlns:a16="http://schemas.microsoft.com/office/drawing/2014/main" id="{33096075-DBA9-6693-D081-616E97BAA1D1}"/>
              </a:ext>
            </a:extLst>
          </p:cNvPr>
          <p:cNvPicPr>
            <a:picLocks noChangeAspect="1"/>
          </p:cNvPicPr>
          <p:nvPr/>
        </p:nvPicPr>
        <p:blipFill>
          <a:blip r:embed="rId3"/>
          <a:stretch>
            <a:fillRect/>
          </a:stretch>
        </p:blipFill>
        <p:spPr>
          <a:xfrm>
            <a:off x="6155302" y="5724525"/>
            <a:ext cx="4343400" cy="3257550"/>
          </a:xfrm>
          <a:prstGeom prst="rect">
            <a:avLst/>
          </a:prstGeom>
        </p:spPr>
      </p:pic>
      <p:pic>
        <p:nvPicPr>
          <p:cNvPr id="2" name="Afbeelding 1">
            <a:extLst>
              <a:ext uri="{FF2B5EF4-FFF2-40B4-BE49-F238E27FC236}">
                <a16:creationId xmlns:a16="http://schemas.microsoft.com/office/drawing/2014/main" id="{666DA708-6833-E831-0D2F-9026BFC8B271}"/>
              </a:ext>
            </a:extLst>
          </p:cNvPr>
          <p:cNvPicPr>
            <a:picLocks noChangeAspect="1"/>
          </p:cNvPicPr>
          <p:nvPr/>
        </p:nvPicPr>
        <p:blipFill>
          <a:blip r:embed="rId4"/>
          <a:stretch>
            <a:fillRect/>
          </a:stretch>
        </p:blipFill>
        <p:spPr>
          <a:xfrm>
            <a:off x="1313387" y="2933700"/>
            <a:ext cx="4754487" cy="5147060"/>
          </a:xfrm>
          <a:prstGeom prst="rect">
            <a:avLst/>
          </a:prstGeom>
        </p:spPr>
      </p:pic>
      <p:pic>
        <p:nvPicPr>
          <p:cNvPr id="4" name="Afbeelding 3">
            <a:extLst>
              <a:ext uri="{FF2B5EF4-FFF2-40B4-BE49-F238E27FC236}">
                <a16:creationId xmlns:a16="http://schemas.microsoft.com/office/drawing/2014/main" id="{ABA7F122-2FDD-1477-8A28-B5C97BD0A6E1}"/>
              </a:ext>
            </a:extLst>
          </p:cNvPr>
          <p:cNvPicPr>
            <a:picLocks noChangeAspect="1"/>
          </p:cNvPicPr>
          <p:nvPr/>
        </p:nvPicPr>
        <p:blipFill>
          <a:blip r:embed="rId5"/>
          <a:srcRect t="16447" b="9847"/>
          <a:stretch/>
        </p:blipFill>
        <p:spPr>
          <a:xfrm>
            <a:off x="7655026" y="2095500"/>
            <a:ext cx="5896962" cy="3257550"/>
          </a:xfrm>
          <a:prstGeom prst="rect">
            <a:avLst/>
          </a:prstGeom>
        </p:spPr>
      </p:pic>
      <p:pic>
        <p:nvPicPr>
          <p:cNvPr id="6" name="Afbeelding 5">
            <a:extLst>
              <a:ext uri="{FF2B5EF4-FFF2-40B4-BE49-F238E27FC236}">
                <a16:creationId xmlns:a16="http://schemas.microsoft.com/office/drawing/2014/main" id="{81BBC9A2-B71D-865C-CBAE-F66DD14E2954}"/>
              </a:ext>
            </a:extLst>
          </p:cNvPr>
          <p:cNvPicPr>
            <a:picLocks noChangeAspect="1"/>
          </p:cNvPicPr>
          <p:nvPr/>
        </p:nvPicPr>
        <p:blipFill>
          <a:blip r:embed="rId6"/>
          <a:stretch>
            <a:fillRect/>
          </a:stretch>
        </p:blipFill>
        <p:spPr>
          <a:xfrm>
            <a:off x="11201400" y="4852110"/>
            <a:ext cx="6358111" cy="3563227"/>
          </a:xfrm>
          <a:prstGeom prst="rect">
            <a:avLst/>
          </a:prstGeom>
        </p:spPr>
      </p:pic>
    </p:spTree>
    <p:extLst>
      <p:ext uri="{BB962C8B-B14F-4D97-AF65-F5344CB8AC3E}">
        <p14:creationId xmlns:p14="http://schemas.microsoft.com/office/powerpoint/2010/main" val="3594622909"/>
      </p:ext>
    </p:extLst>
  </p:cSld>
  <p:clrMapOvr>
    <a:masterClrMapping/>
  </p:clrMapOvr>
</p:sld>
</file>

<file path=ppt/theme/theme1.xml><?xml version="1.0" encoding="utf-8"?>
<a:theme xmlns:a="http://schemas.openxmlformats.org/drawingml/2006/main" name="Office Theme">
  <a:themeElements>
    <a:clrScheme name="SBAR">
      <a:dk1>
        <a:srgbClr val="FFFFFF"/>
      </a:dk1>
      <a:lt1>
        <a:srgbClr val="E30251"/>
      </a:lt1>
      <a:dk2>
        <a:srgbClr val="FFFFFF"/>
      </a:dk2>
      <a:lt2>
        <a:srgbClr val="005689"/>
      </a:lt2>
      <a:accent1>
        <a:srgbClr val="E30251"/>
      </a:accent1>
      <a:accent2>
        <a:srgbClr val="FFFFFF"/>
      </a:accent2>
      <a:accent3>
        <a:srgbClr val="005689"/>
      </a:accent3>
      <a:accent4>
        <a:srgbClr val="005689"/>
      </a:accent4>
      <a:accent5>
        <a:srgbClr val="E30251"/>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819</Words>
  <Application>Microsoft Office PowerPoint</Application>
  <PresentationFormat>Aangepast</PresentationFormat>
  <Paragraphs>86</Paragraphs>
  <Slides>12</Slides>
  <Notes>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Source Sans Pro Bold</vt:lpstr>
      <vt:lpstr>Office Theme</vt:lpstr>
      <vt:lpstr>Opdracht: Maanlanding</vt:lpstr>
      <vt:lpstr>Samenwerken..</vt:lpstr>
      <vt:lpstr>Succesvol samenwerken</vt:lpstr>
      <vt:lpstr>Rollen van Benne &amp; Sheats</vt:lpstr>
      <vt:lpstr>Team rollen van Belbin</vt:lpstr>
      <vt:lpstr>Gestrand op Mars..</vt:lpstr>
      <vt:lpstr>Gestrand op Mars..</vt:lpstr>
      <vt:lpstr>Gestrand op Mars..</vt:lpstr>
      <vt:lpstr>Gestrand op Mars..</vt:lpstr>
      <vt:lpstr>Hoe nu verder?</vt:lpstr>
      <vt:lpstr>Bedankt voor jullie actieve deelname!</vt:lpstr>
      <vt:lpstr>Voor vragen of opmerkingen over het SBAR-template verpleeghuiszorg mail naar Postbus UKON Eerstelijnsgeneeskunde:  ukon.elg@radboudumc.nl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SBAR</dc:title>
  <cp:lastModifiedBy>Lenny Tange</cp:lastModifiedBy>
  <cp:revision>6</cp:revision>
  <dcterms:created xsi:type="dcterms:W3CDTF">2006-08-16T00:00:00Z</dcterms:created>
  <dcterms:modified xsi:type="dcterms:W3CDTF">2025-10-30T14:06:58Z</dcterms:modified>
  <dc:identifier>DAGZ0g_U7yY</dc:identifier>
</cp:coreProperties>
</file>