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sldIdLst>
    <p:sldId id="256" r:id="rId2"/>
    <p:sldId id="260" r:id="rId3"/>
    <p:sldId id="263" r:id="rId4"/>
    <p:sldId id="264" r:id="rId5"/>
    <p:sldId id="269" r:id="rId6"/>
    <p:sldId id="257" r:id="rId7"/>
    <p:sldId id="265" r:id="rId8"/>
    <p:sldId id="266" r:id="rId9"/>
    <p:sldId id="270" r:id="rId10"/>
    <p:sldId id="267" r:id="rId11"/>
    <p:sldId id="268" r:id="rId12"/>
  </p:sldIdLst>
  <p:sldSz cx="18288000" cy="10287000"/>
  <p:notesSz cx="6858000" cy="9144000"/>
  <p:embeddedFontLst>
    <p:embeddedFont>
      <p:font typeface="Source Sans Pro Bold" panose="020B0604020202020204" charset="0"/>
      <p:regular r:id="rId14"/>
      <p:bold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89"/>
    <a:srgbClr val="E302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6583" autoAdjust="0"/>
  </p:normalViewPr>
  <p:slideViewPr>
    <p:cSldViewPr>
      <p:cViewPr varScale="1">
        <p:scale>
          <a:sx n="48" d="100"/>
          <a:sy n="48" d="100"/>
        </p:scale>
        <p:origin x="1090"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A5B439-2082-4E46-8B51-CD5C0C68E0B7}" type="datetimeFigureOut">
              <a:rPr lang="nl-NL" smtClean="0"/>
              <a:t>30-10-2025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96DEA3-6BF3-4D72-BD3E-4776B64212E2}" type="slidenum">
              <a:rPr lang="nl-NL" smtClean="0"/>
              <a:t>‹nr.›</a:t>
            </a:fld>
            <a:endParaRPr lang="nl-NL"/>
          </a:p>
        </p:txBody>
      </p:sp>
    </p:spTree>
    <p:extLst>
      <p:ext uri="{BB962C8B-B14F-4D97-AF65-F5344CB8AC3E}">
        <p14:creationId xmlns:p14="http://schemas.microsoft.com/office/powerpoint/2010/main" val="3072584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A396DEA3-6BF3-4D72-BD3E-4776B64212E2}" type="slidenum">
              <a:rPr lang="nl-NL" smtClean="0"/>
              <a:t>2</a:t>
            </a:fld>
            <a:endParaRPr lang="nl-NL"/>
          </a:p>
        </p:txBody>
      </p:sp>
    </p:spTree>
    <p:extLst>
      <p:ext uri="{BB962C8B-B14F-4D97-AF65-F5344CB8AC3E}">
        <p14:creationId xmlns:p14="http://schemas.microsoft.com/office/powerpoint/2010/main" val="4271452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A396DEA3-6BF3-4D72-BD3E-4776B64212E2}" type="slidenum">
              <a:rPr lang="nl-NL" smtClean="0"/>
              <a:t>4</a:t>
            </a:fld>
            <a:endParaRPr lang="nl-NL"/>
          </a:p>
        </p:txBody>
      </p:sp>
    </p:spTree>
    <p:extLst>
      <p:ext uri="{BB962C8B-B14F-4D97-AF65-F5344CB8AC3E}">
        <p14:creationId xmlns:p14="http://schemas.microsoft.com/office/powerpoint/2010/main" val="2034902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8403348" cy="10287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5086874" y="8267700"/>
            <a:ext cx="8229600" cy="1143000"/>
          </a:xfrm>
        </p:spPr>
        <p:txBody>
          <a:bodyPr/>
          <a:lstStyle>
            <a:lvl1pPr>
              <a:defRPr sz="5400"/>
            </a:lvl1pPr>
          </a:lstStyle>
          <a:p>
            <a:r>
              <a:rPr lang="nl-NL" dirty="0"/>
              <a:t>Klik om stijl te bewerken</a:t>
            </a:r>
          </a:p>
        </p:txBody>
      </p:sp>
    </p:spTree>
    <p:extLst>
      <p:ext uri="{BB962C8B-B14F-4D97-AF65-F5344CB8AC3E}">
        <p14:creationId xmlns:p14="http://schemas.microsoft.com/office/powerpoint/2010/main" val="25792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ht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6F23C031-A0B2-2715-3DEE-0DF0BA5CE6B1}"/>
              </a:ext>
            </a:extLst>
          </p:cNvPr>
          <p:cNvPicPr>
            <a:picLocks noChangeAspect="1"/>
          </p:cNvPicPr>
          <p:nvPr userDrawn="1"/>
        </p:nvPicPr>
        <p:blipFill>
          <a:blip r:embed="rId2"/>
          <a:stretch>
            <a:fillRect/>
          </a:stretch>
        </p:blipFill>
        <p:spPr>
          <a:xfrm>
            <a:off x="0" y="0"/>
            <a:ext cx="18332567" cy="10287000"/>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51671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2628" y="0"/>
            <a:ext cx="18285372" cy="10284051"/>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868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8364200" cy="10303032"/>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282947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uw links">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80898DC-B50D-162E-7FFD-FBD130FED9DA}"/>
              </a:ext>
            </a:extLst>
          </p:cNvPr>
          <p:cNvPicPr>
            <a:picLocks noChangeAspect="1"/>
          </p:cNvPicPr>
          <p:nvPr userDrawn="1"/>
        </p:nvPicPr>
        <p:blipFill>
          <a:blip r:embed="rId2"/>
          <a:stretch>
            <a:fillRect/>
          </a:stretch>
        </p:blipFill>
        <p:spPr>
          <a:xfrm>
            <a:off x="0" y="0"/>
            <a:ext cx="18364200" cy="10310005"/>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94456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235739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95959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8374710" cy="10287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5029200" y="1028700"/>
            <a:ext cx="8229600" cy="1143000"/>
          </a:xfrm>
        </p:spPr>
        <p:txBody>
          <a:bodyPr>
            <a:normAutofit/>
          </a:bodyPr>
          <a:lstStyle>
            <a:lvl1pPr>
              <a:defRPr sz="5400">
                <a:solidFill>
                  <a:schemeClr val="bg1"/>
                </a:solidFill>
              </a:defRPr>
            </a:lvl1pPr>
          </a:lstStyle>
          <a:p>
            <a:r>
              <a:rPr lang="nl-NL" dirty="0"/>
              <a:t>Klik om stijl te bewerken</a:t>
            </a:r>
          </a:p>
        </p:txBody>
      </p:sp>
    </p:spTree>
    <p:extLst>
      <p:ext uri="{BB962C8B-B14F-4D97-AF65-F5344CB8AC3E}">
        <p14:creationId xmlns:p14="http://schemas.microsoft.com/office/powerpoint/2010/main" val="306637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10/30/2025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62" r:id="rId5"/>
    <p:sldLayoutId id="2147483663" r:id="rId6"/>
    <p:sldLayoutId id="2147483659" r:id="rId7"/>
    <p:sldLayoutId id="2147483660" r:id="rId8"/>
    <p:sldLayoutId id="2147483661" r:id="rId9"/>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 Id="rId5" Type="http://schemas.openxmlformats.org/officeDocument/2006/relationships/hyperlink" Target="https://zelforganisatiefabriek.nl/sandwich-methode/" TargetMode="Externa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28600" y="5753100"/>
            <a:ext cx="2743200" cy="1509712"/>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2"/>
            <a:stretch>
              <a:fillRect t="-46840" b="-48511"/>
            </a:stretch>
          </a:blipFill>
        </p:spPr>
        <p:txBody>
          <a:bodyPr/>
          <a:lstStyle/>
          <a:p>
            <a:endParaRPr lang="nl-NL"/>
          </a:p>
        </p:txBody>
      </p:sp>
      <p:sp>
        <p:nvSpPr>
          <p:cNvPr id="3" name="TextBox 3"/>
          <p:cNvSpPr txBox="1"/>
          <p:nvPr/>
        </p:nvSpPr>
        <p:spPr>
          <a:xfrm>
            <a:off x="1447800" y="1017449"/>
            <a:ext cx="15392400" cy="1344599"/>
          </a:xfrm>
          <a:prstGeom prst="rect">
            <a:avLst/>
          </a:prstGeom>
        </p:spPr>
        <p:txBody>
          <a:bodyPr wrap="square" lIns="0" tIns="0" rIns="0" bIns="0" rtlCol="0" anchor="t">
            <a:spAutoFit/>
          </a:bodyPr>
          <a:lstStyle/>
          <a:p>
            <a:pPr algn="ctr">
              <a:lnSpc>
                <a:spcPts val="11200"/>
              </a:lnSpc>
            </a:pPr>
            <a:r>
              <a:rPr lang="en-US" sz="8000" b="1" dirty="0">
                <a:solidFill>
                  <a:srgbClr val="E30251"/>
                </a:solidFill>
                <a:latin typeface="Source Sans Pro Bold"/>
                <a:ea typeface="Source Sans Pro Bold"/>
                <a:cs typeface="Source Sans Pro Bold"/>
                <a:sym typeface="Source Sans Pro Bold"/>
              </a:rPr>
              <a:t>Feedback </a:t>
            </a:r>
            <a:r>
              <a:rPr lang="en-US" sz="8000" b="1" dirty="0" err="1">
                <a:solidFill>
                  <a:srgbClr val="E30251"/>
                </a:solidFill>
                <a:latin typeface="Source Sans Pro Bold"/>
                <a:ea typeface="Source Sans Pro Bold"/>
                <a:cs typeface="Source Sans Pro Bold"/>
                <a:sym typeface="Source Sans Pro Bold"/>
              </a:rPr>
              <a:t>geven</a:t>
            </a:r>
            <a:endParaRPr lang="en-US" sz="8000" b="1" dirty="0">
              <a:solidFill>
                <a:srgbClr val="E30251"/>
              </a:solidFill>
              <a:latin typeface="Source Sans Pro Bold"/>
              <a:ea typeface="Source Sans Pro Bold"/>
              <a:cs typeface="Source Sans Pro Bold"/>
              <a:sym typeface="Source Sans Pro Bold"/>
            </a:endParaRP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a:xfrm>
            <a:off x="3848099" y="8292733"/>
            <a:ext cx="10591800" cy="1143000"/>
          </a:xfrm>
        </p:spPr>
        <p:txBody>
          <a:bodyPr>
            <a:normAutofit fontScale="90000"/>
          </a:bodyPr>
          <a:lstStyle/>
          <a:p>
            <a:r>
              <a:rPr lang="nl-NL" dirty="0"/>
              <a:t>Werkvorm: Sandwich-feedback-model</a:t>
            </a:r>
          </a:p>
        </p:txBody>
      </p:sp>
      <p:sp>
        <p:nvSpPr>
          <p:cNvPr id="4" name="Freeform 13">
            <a:extLst>
              <a:ext uri="{FF2B5EF4-FFF2-40B4-BE49-F238E27FC236}">
                <a16:creationId xmlns:a16="http://schemas.microsoft.com/office/drawing/2014/main" id="{9A723720-D3FE-0991-126F-E9316BF9D12A}"/>
              </a:ext>
            </a:extLst>
          </p:cNvPr>
          <p:cNvSpPr/>
          <p:nvPr/>
        </p:nvSpPr>
        <p:spPr>
          <a:xfrm>
            <a:off x="14318809" y="6134100"/>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6" name="TextBox 3">
            <a:extLst>
              <a:ext uri="{FF2B5EF4-FFF2-40B4-BE49-F238E27FC236}">
                <a16:creationId xmlns:a16="http://schemas.microsoft.com/office/drawing/2014/main" id="{B75DBA1E-4781-BA4C-C997-86A49597F13E}"/>
              </a:ext>
            </a:extLst>
          </p:cNvPr>
          <p:cNvSpPr txBox="1"/>
          <p:nvPr/>
        </p:nvSpPr>
        <p:spPr>
          <a:xfrm>
            <a:off x="1200674" y="1994664"/>
            <a:ext cx="16002000" cy="1224246"/>
          </a:xfrm>
          <a:prstGeom prst="rect">
            <a:avLst/>
          </a:prstGeom>
        </p:spPr>
        <p:txBody>
          <a:bodyPr wrap="square" lIns="0" tIns="0" rIns="0" bIns="0" rtlCol="0" anchor="t">
            <a:spAutoFit/>
          </a:bodyPr>
          <a:lstStyle/>
          <a:p>
            <a:pPr algn="ctr">
              <a:lnSpc>
                <a:spcPts val="11200"/>
              </a:lnSpc>
            </a:pPr>
            <a:r>
              <a:rPr lang="en-US" sz="3600" b="1" i="1" dirty="0">
                <a:solidFill>
                  <a:srgbClr val="E30251"/>
                </a:solidFill>
                <a:latin typeface="Source Sans Pro Bold"/>
                <a:ea typeface="Source Sans Pro Bold"/>
                <a:cs typeface="Source Sans Pro Bold"/>
                <a:sym typeface="Source Sans Pro Bold"/>
              </a:rPr>
              <a:t>In het </a:t>
            </a:r>
            <a:r>
              <a:rPr lang="en-US" sz="3600" b="1" i="1" dirty="0" err="1">
                <a:solidFill>
                  <a:srgbClr val="E30251"/>
                </a:solidFill>
                <a:latin typeface="Source Sans Pro Bold"/>
                <a:ea typeface="Source Sans Pro Bold"/>
                <a:cs typeface="Source Sans Pro Bold"/>
                <a:sym typeface="Source Sans Pro Bold"/>
              </a:rPr>
              <a:t>kader</a:t>
            </a:r>
            <a:r>
              <a:rPr lang="en-US" sz="3600" b="1" i="1" dirty="0">
                <a:solidFill>
                  <a:srgbClr val="E30251"/>
                </a:solidFill>
                <a:latin typeface="Source Sans Pro Bold"/>
                <a:ea typeface="Source Sans Pro Bold"/>
                <a:cs typeface="Source Sans Pro Bold"/>
                <a:sym typeface="Source Sans Pro Bold"/>
              </a:rPr>
              <a:t> van de </a:t>
            </a:r>
            <a:r>
              <a:rPr lang="en-US" sz="3600" b="1" i="1" dirty="0" err="1">
                <a:solidFill>
                  <a:srgbClr val="E30251"/>
                </a:solidFill>
                <a:latin typeface="Source Sans Pro Bold"/>
                <a:ea typeface="Source Sans Pro Bold"/>
                <a:cs typeface="Source Sans Pro Bold"/>
                <a:sym typeface="Source Sans Pro Bold"/>
              </a:rPr>
              <a:t>implementatie</a:t>
            </a:r>
            <a:r>
              <a:rPr lang="en-US" sz="3600" b="1" i="1" dirty="0">
                <a:solidFill>
                  <a:srgbClr val="E30251"/>
                </a:solidFill>
                <a:latin typeface="Source Sans Pro Bold"/>
                <a:ea typeface="Source Sans Pro Bold"/>
                <a:cs typeface="Source Sans Pro Bold"/>
                <a:sym typeface="Source Sans Pro Bold"/>
              </a:rPr>
              <a:t> van de SBAR</a:t>
            </a:r>
          </a:p>
        </p:txBody>
      </p:sp>
      <p:pic>
        <p:nvPicPr>
          <p:cNvPr id="5" name="Afbeelding 4">
            <a:extLst>
              <a:ext uri="{FF2B5EF4-FFF2-40B4-BE49-F238E27FC236}">
                <a16:creationId xmlns:a16="http://schemas.microsoft.com/office/drawing/2014/main" id="{D927414C-191B-D386-6D70-4B5BAFD97AF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65738" y="3434332"/>
            <a:ext cx="3556524" cy="355652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a:xfrm>
            <a:off x="1600200" y="476250"/>
            <a:ext cx="12115800" cy="1143000"/>
          </a:xfrm>
        </p:spPr>
        <p:txBody>
          <a:bodyPr>
            <a:normAutofit/>
          </a:bodyPr>
          <a:lstStyle/>
          <a:p>
            <a:r>
              <a:rPr lang="nl-NL" sz="4800" dirty="0"/>
              <a:t>Maar let op!</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normAutofit lnSpcReduction="10000"/>
          </a:bodyPr>
          <a:lstStyle/>
          <a:p>
            <a:pPr marL="0" indent="0">
              <a:buNone/>
            </a:pPr>
            <a:r>
              <a:rPr lang="nl-NL" sz="4000" dirty="0"/>
              <a:t>Soms werkt de sandwich methode niet, hieronder worden drie redenen toegelicht:</a:t>
            </a:r>
            <a:br>
              <a:rPr lang="nl-NL" sz="4000" dirty="0"/>
            </a:br>
            <a:r>
              <a:rPr lang="nl-NL" sz="4000" b="1" dirty="0"/>
              <a:t>1. </a:t>
            </a:r>
            <a:r>
              <a:rPr lang="nl-NL" sz="4000" dirty="0"/>
              <a:t>Het ‘</a:t>
            </a:r>
            <a:r>
              <a:rPr lang="nl-NL" sz="4000" b="1" dirty="0" err="1"/>
              <a:t>recency</a:t>
            </a:r>
            <a:r>
              <a:rPr lang="nl-NL" sz="4000" b="1" dirty="0"/>
              <a:t> effect’ kan optreden</a:t>
            </a:r>
            <a:r>
              <a:rPr lang="nl-NL" sz="4000" dirty="0"/>
              <a:t>: in de meeste gevallen zal alleen het laatstgenoemde in het langetermijngeheugen worden opgeslagen. De complimenten blijven in dit geval dus hangen en je wilt juist dat de feedback wordt overgebracht.</a:t>
            </a:r>
            <a:br>
              <a:rPr lang="nl-NL" sz="4000" dirty="0"/>
            </a:br>
            <a:r>
              <a:rPr lang="nl-NL" sz="4000" b="1" dirty="0"/>
              <a:t>2. </a:t>
            </a:r>
            <a:r>
              <a:rPr lang="nl-NL" sz="4000" dirty="0"/>
              <a:t>Een grote kans dat de </a:t>
            </a:r>
            <a:r>
              <a:rPr lang="nl-NL" sz="4000" b="1" dirty="0"/>
              <a:t>complimenten niet als oprecht worden opgevat</a:t>
            </a:r>
            <a:r>
              <a:rPr lang="nl-NL" sz="4000" dirty="0"/>
              <a:t>. De ontvanger krijgt het gevoel dat je om de kritiek heen draait. Het is beter om te zeggen waar het op staat, hierdoor wordt jouw feedback eerder opgepakt.</a:t>
            </a:r>
            <a:br>
              <a:rPr lang="nl-NL" sz="4000" dirty="0"/>
            </a:br>
            <a:r>
              <a:rPr lang="nl-NL" sz="4000" b="1" dirty="0"/>
              <a:t>3. </a:t>
            </a:r>
            <a:r>
              <a:rPr lang="nl-NL" sz="4000" dirty="0"/>
              <a:t>De feedback kan erg </a:t>
            </a:r>
            <a:r>
              <a:rPr lang="nl-NL" sz="4000" b="1" dirty="0"/>
              <a:t>verwarrend overkomen</a:t>
            </a:r>
            <a:r>
              <a:rPr lang="nl-NL" sz="4000" dirty="0"/>
              <a:t>. De ontvanger wordt namelijk overspoeld met positieve en negatieve punten.</a:t>
            </a:r>
            <a:endParaRPr lang="nl-NL" sz="3700" dirty="0"/>
          </a:p>
        </p:txBody>
      </p:sp>
    </p:spTree>
    <p:extLst>
      <p:ext uri="{BB962C8B-B14F-4D97-AF65-F5344CB8AC3E}">
        <p14:creationId xmlns:p14="http://schemas.microsoft.com/office/powerpoint/2010/main" val="1958153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4321275" y="9182100"/>
            <a:ext cx="1996058" cy="1055200"/>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a:p>
        </p:txBody>
      </p:sp>
      <p:sp>
        <p:nvSpPr>
          <p:cNvPr id="13" name="Freeform 13"/>
          <p:cNvSpPr/>
          <p:nvPr/>
        </p:nvSpPr>
        <p:spPr>
          <a:xfrm>
            <a:off x="0" y="9035386"/>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381000" y="4762500"/>
            <a:ext cx="16840200" cy="1143000"/>
          </a:xfrm>
        </p:spPr>
        <p:txBody>
          <a:bodyPr>
            <a:noAutofit/>
          </a:bodyPr>
          <a:lstStyle/>
          <a:p>
            <a:r>
              <a:rPr lang="nl-NL" sz="3600" dirty="0">
                <a:solidFill>
                  <a:schemeClr val="tx1"/>
                </a:solidFill>
              </a:rPr>
              <a:t>Voor vragen of opmerkingen over het SBAR-template verpleeghuiszorg mail naar Postbus UKON Eerstelijnsgeneeskunde: </a:t>
            </a:r>
            <a:br>
              <a:rPr lang="nl-NL" sz="3600" dirty="0">
                <a:solidFill>
                  <a:schemeClr val="tx1"/>
                </a:solidFill>
              </a:rPr>
            </a:br>
            <a:r>
              <a:rPr lang="nl-NL" sz="3600" dirty="0">
                <a:solidFill>
                  <a:schemeClr val="tx1"/>
                </a:solidFill>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706802" y="291262"/>
            <a:ext cx="14874396" cy="2682704"/>
          </a:xfrm>
          <a:prstGeom prst="rect">
            <a:avLst/>
          </a:prstGeom>
        </p:spPr>
      </p:pic>
      <p:sp>
        <p:nvSpPr>
          <p:cNvPr id="2" name="Titel 14">
            <a:extLst>
              <a:ext uri="{FF2B5EF4-FFF2-40B4-BE49-F238E27FC236}">
                <a16:creationId xmlns:a16="http://schemas.microsoft.com/office/drawing/2014/main" id="{59A0A578-EFFA-54FE-B242-DD4EEFD93829}"/>
              </a:ext>
            </a:extLst>
          </p:cNvPr>
          <p:cNvSpPr txBox="1">
            <a:spLocks/>
          </p:cNvSpPr>
          <p:nvPr/>
        </p:nvSpPr>
        <p:spPr>
          <a:xfrm>
            <a:off x="723900" y="7694034"/>
            <a:ext cx="168402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b="1" kern="1200">
                <a:solidFill>
                  <a:schemeClr val="bg1"/>
                </a:solidFill>
                <a:latin typeface="+mj-lt"/>
                <a:ea typeface="+mj-ea"/>
                <a:cs typeface="+mj-cs"/>
              </a:defRPr>
            </a:lvl1pPr>
          </a:lstStyle>
          <a:p>
            <a:r>
              <a:rPr lang="nl-NL" sz="3600" i="1" dirty="0">
                <a:solidFill>
                  <a:schemeClr val="tx1"/>
                </a:solidFill>
                <a:latin typeface="+mn-lt"/>
              </a:rPr>
              <a:t>Bron: </a:t>
            </a:r>
            <a:r>
              <a:rPr lang="nl-NL" sz="3600" i="1" dirty="0">
                <a:solidFill>
                  <a:schemeClr val="tx1"/>
                </a:solidFill>
                <a:latin typeface="+mn-lt"/>
                <a:hlinkClick r:id="rId5">
                  <a:extLst>
                    <a:ext uri="{A12FA001-AC4F-418D-AE19-62706E023703}">
                      <ahyp:hlinkClr xmlns:ahyp="http://schemas.microsoft.com/office/drawing/2018/hyperlinkcolor" val="tx"/>
                    </a:ext>
                  </a:extLst>
                </a:hlinkClick>
              </a:rPr>
              <a:t>De sandwich methode: smullen van feedback</a:t>
            </a:r>
            <a:endParaRPr lang="nl-NL" sz="3600" i="1" dirty="0">
              <a:solidFill>
                <a:schemeClr val="tx1"/>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689"/>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57F5E-8468-28C6-0F70-D8504A89E2E3}"/>
              </a:ext>
            </a:extLst>
          </p:cNvPr>
          <p:cNvSpPr>
            <a:spLocks noGrp="1"/>
          </p:cNvSpPr>
          <p:nvPr>
            <p:ph type="title"/>
          </p:nvPr>
        </p:nvSpPr>
        <p:spPr>
          <a:xfrm>
            <a:off x="1809750" y="3086100"/>
            <a:ext cx="14668499" cy="1143000"/>
          </a:xfrm>
        </p:spPr>
        <p:txBody>
          <a:bodyPr/>
          <a:lstStyle/>
          <a:p>
            <a:pPr algn="l"/>
            <a:r>
              <a:rPr lang="nl-NL" sz="5400" dirty="0"/>
              <a:t>In het kort over deze methode:</a:t>
            </a:r>
            <a:br>
              <a:rPr lang="nl-NL" sz="5400" dirty="0"/>
            </a:br>
            <a:br>
              <a:rPr lang="nl-NL" sz="3600" dirty="0"/>
            </a:br>
            <a:r>
              <a:rPr lang="nl-NL" sz="3600" b="0" dirty="0"/>
              <a:t>De Sandwich methode is een van de vele methoden om feedback te geven. Bij deze methode wordt feedback voorzichtig als een soort sandwich opgebouwd:</a:t>
            </a:r>
            <a:br>
              <a:rPr lang="nl-NL" sz="3600" b="0" dirty="0"/>
            </a:br>
            <a:endParaRPr lang="nl-NL" sz="6600" b="0" dirty="0"/>
          </a:p>
        </p:txBody>
      </p:sp>
      <p:pic>
        <p:nvPicPr>
          <p:cNvPr id="4" name="Afbeelding 3">
            <a:extLst>
              <a:ext uri="{FF2B5EF4-FFF2-40B4-BE49-F238E27FC236}">
                <a16:creationId xmlns:a16="http://schemas.microsoft.com/office/drawing/2014/main" id="{2964D393-321B-BF09-DEDD-29CEB3FBF269}"/>
              </a:ext>
            </a:extLst>
          </p:cNvPr>
          <p:cNvPicPr>
            <a:picLocks noChangeAspect="1"/>
          </p:cNvPicPr>
          <p:nvPr/>
        </p:nvPicPr>
        <p:blipFill>
          <a:blip r:embed="rId3"/>
          <a:stretch>
            <a:fillRect/>
          </a:stretch>
        </p:blipFill>
        <p:spPr>
          <a:xfrm>
            <a:off x="1809750" y="5831474"/>
            <a:ext cx="2857899" cy="2610214"/>
          </a:xfrm>
          <a:prstGeom prst="rect">
            <a:avLst/>
          </a:prstGeom>
        </p:spPr>
      </p:pic>
      <p:sp>
        <p:nvSpPr>
          <p:cNvPr id="5" name="Titel 2">
            <a:extLst>
              <a:ext uri="{FF2B5EF4-FFF2-40B4-BE49-F238E27FC236}">
                <a16:creationId xmlns:a16="http://schemas.microsoft.com/office/drawing/2014/main" id="{49C763C7-8DC2-F8C4-6A34-28A25C2A71E4}"/>
              </a:ext>
            </a:extLst>
          </p:cNvPr>
          <p:cNvSpPr txBox="1">
            <a:spLocks/>
          </p:cNvSpPr>
          <p:nvPr/>
        </p:nvSpPr>
        <p:spPr>
          <a:xfrm>
            <a:off x="6400800" y="7580949"/>
            <a:ext cx="14478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8800" b="1" kern="1200">
                <a:solidFill>
                  <a:schemeClr val="tx1"/>
                </a:solidFill>
                <a:latin typeface="+mj-lt"/>
                <a:ea typeface="+mj-ea"/>
                <a:cs typeface="+mj-cs"/>
              </a:defRPr>
            </a:lvl1pPr>
          </a:lstStyle>
          <a:p>
            <a:pPr algn="l">
              <a:lnSpc>
                <a:spcPct val="150000"/>
              </a:lnSpc>
            </a:pPr>
            <a:r>
              <a:rPr lang="nl-NL" sz="3600" b="0" dirty="0"/>
              <a:t>1: Eerst een laagje met complimenten</a:t>
            </a:r>
            <a:br>
              <a:rPr lang="nl-NL" sz="3600" b="0" dirty="0"/>
            </a:br>
            <a:r>
              <a:rPr lang="nl-NL" sz="3600" b="0" dirty="0"/>
              <a:t>2: Daarna worden de kritiekpunten gegeven</a:t>
            </a:r>
            <a:br>
              <a:rPr lang="nl-NL" sz="3600" b="0" dirty="0"/>
            </a:br>
            <a:r>
              <a:rPr lang="nl-NL" sz="3600" b="0" dirty="0"/>
              <a:t>3: Ter afsluiting wordt er weer wat positiefs gezegd </a:t>
            </a:r>
            <a:br>
              <a:rPr lang="nl-NL" sz="4800" dirty="0"/>
            </a:br>
            <a:endParaRPr lang="nl-NL" dirty="0"/>
          </a:p>
        </p:txBody>
      </p:sp>
      <p:sp>
        <p:nvSpPr>
          <p:cNvPr id="6" name="Pijl: rechts 5">
            <a:extLst>
              <a:ext uri="{FF2B5EF4-FFF2-40B4-BE49-F238E27FC236}">
                <a16:creationId xmlns:a16="http://schemas.microsoft.com/office/drawing/2014/main" id="{2D5E92F9-EF4F-8D90-14D0-799681EBEA69}"/>
              </a:ext>
            </a:extLst>
          </p:cNvPr>
          <p:cNvSpPr/>
          <p:nvPr/>
        </p:nvSpPr>
        <p:spPr>
          <a:xfrm>
            <a:off x="5105400" y="6317126"/>
            <a:ext cx="990600" cy="381000"/>
          </a:xfrm>
          <a:prstGeom prst="rightArrow">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Pijl: rechts 6">
            <a:extLst>
              <a:ext uri="{FF2B5EF4-FFF2-40B4-BE49-F238E27FC236}">
                <a16:creationId xmlns:a16="http://schemas.microsoft.com/office/drawing/2014/main" id="{04EDA17B-2790-E099-617C-FB50BC15635F}"/>
              </a:ext>
            </a:extLst>
          </p:cNvPr>
          <p:cNvSpPr/>
          <p:nvPr/>
        </p:nvSpPr>
        <p:spPr>
          <a:xfrm>
            <a:off x="5105400" y="7136581"/>
            <a:ext cx="990600" cy="381000"/>
          </a:xfrm>
          <a:prstGeom prst="rightArrow">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Pijl: rechts 7">
            <a:extLst>
              <a:ext uri="{FF2B5EF4-FFF2-40B4-BE49-F238E27FC236}">
                <a16:creationId xmlns:a16="http://schemas.microsoft.com/office/drawing/2014/main" id="{035AB498-4453-182C-FBBA-FA2A7C2F82C2}"/>
              </a:ext>
            </a:extLst>
          </p:cNvPr>
          <p:cNvSpPr/>
          <p:nvPr/>
        </p:nvSpPr>
        <p:spPr>
          <a:xfrm>
            <a:off x="5105400" y="7961949"/>
            <a:ext cx="990600" cy="381000"/>
          </a:xfrm>
          <a:prstGeom prst="rightArrow">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932E76-6E06-999A-19C7-D385B2ECEE6B}"/>
              </a:ext>
            </a:extLst>
          </p:cNvPr>
          <p:cNvSpPr>
            <a:spLocks noGrp="1"/>
          </p:cNvSpPr>
          <p:nvPr>
            <p:ph type="title"/>
          </p:nvPr>
        </p:nvSpPr>
        <p:spPr>
          <a:xfrm>
            <a:off x="1600200" y="476250"/>
            <a:ext cx="15011400" cy="1143000"/>
          </a:xfrm>
        </p:spPr>
        <p:txBody>
          <a:bodyPr>
            <a:normAutofit/>
          </a:bodyPr>
          <a:lstStyle/>
          <a:p>
            <a:r>
              <a:rPr lang="nl-NL" sz="4800" dirty="0"/>
              <a:t>Achtergrondinformatie over het model</a:t>
            </a:r>
          </a:p>
        </p:txBody>
      </p:sp>
      <p:sp>
        <p:nvSpPr>
          <p:cNvPr id="3" name="Tijdelijke aanduiding voor inhoud 2">
            <a:extLst>
              <a:ext uri="{FF2B5EF4-FFF2-40B4-BE49-F238E27FC236}">
                <a16:creationId xmlns:a16="http://schemas.microsoft.com/office/drawing/2014/main" id="{FC4BE92C-490C-99BF-1858-3D3811D68040}"/>
              </a:ext>
            </a:extLst>
          </p:cNvPr>
          <p:cNvSpPr>
            <a:spLocks noGrp="1"/>
          </p:cNvSpPr>
          <p:nvPr>
            <p:ph sz="quarter" idx="10"/>
          </p:nvPr>
        </p:nvSpPr>
        <p:spPr/>
        <p:txBody>
          <a:bodyPr>
            <a:normAutofit/>
          </a:bodyPr>
          <a:lstStyle/>
          <a:p>
            <a:pPr marL="0" indent="0">
              <a:buNone/>
            </a:pPr>
            <a:r>
              <a:rPr lang="nl-NL" sz="3700" kern="0" dirty="0">
                <a:effectLst/>
                <a:ea typeface="Times New Roman" panose="02020603050405020304" pitchFamily="18" charset="0"/>
                <a:cs typeface="Times New Roman" panose="02020603050405020304" pitchFamily="18" charset="0"/>
              </a:rPr>
              <a:t>Negatieve feedback is niet altijd acceptabel voor ons onderbewuste. </a:t>
            </a:r>
          </a:p>
          <a:p>
            <a:pPr marL="0" indent="0">
              <a:buNone/>
            </a:pPr>
            <a:r>
              <a:rPr lang="nl-NL" sz="3700" kern="0" dirty="0">
                <a:effectLst/>
                <a:ea typeface="Times New Roman" panose="02020603050405020304" pitchFamily="18" charset="0"/>
                <a:cs typeface="Times New Roman" panose="02020603050405020304" pitchFamily="18" charset="0"/>
              </a:rPr>
              <a:t>Negatieve feedback wordt afgewezen door ons onderbewuste. </a:t>
            </a:r>
          </a:p>
          <a:p>
            <a:pPr marL="0" indent="0">
              <a:buNone/>
            </a:pPr>
            <a:r>
              <a:rPr lang="nl-NL" sz="3700" kern="0" dirty="0">
                <a:effectLst/>
                <a:ea typeface="Times New Roman" panose="02020603050405020304" pitchFamily="18" charset="0"/>
                <a:cs typeface="Times New Roman" panose="02020603050405020304" pitchFamily="18" charset="0"/>
              </a:rPr>
              <a:t>Negatieve feedback die als een sandwich is geplaatst tussen twee positieve statements in, is acceptabeler om op te nemen in het onderbewuste en kan in het algemeen beter omgezet worden in gedrag.</a:t>
            </a:r>
          </a:p>
          <a:p>
            <a:pPr marL="0" indent="0">
              <a:buNone/>
            </a:pPr>
            <a:endParaRPr lang="nl-NL" sz="3700" kern="0" dirty="0">
              <a:ea typeface="Calibri" panose="020F0502020204030204" pitchFamily="34" charset="0"/>
              <a:cs typeface="Times New Roman" panose="02020603050405020304" pitchFamily="18" charset="0"/>
            </a:endParaRPr>
          </a:p>
          <a:p>
            <a:pPr marL="742950" indent="-742950">
              <a:buAutoNum type="arabicPeriod"/>
            </a:pPr>
            <a:r>
              <a:rPr lang="nl-NL" sz="3700" kern="0" dirty="0">
                <a:effectLst/>
                <a:ea typeface="Calibri" panose="020F0502020204030204" pitchFamily="34" charset="0"/>
                <a:cs typeface="Times New Roman" panose="02020603050405020304" pitchFamily="18" charset="0"/>
              </a:rPr>
              <a:t>Brood: wat heeft de persoon goed gedaan</a:t>
            </a:r>
          </a:p>
          <a:p>
            <a:pPr marL="742950" indent="-742950">
              <a:buAutoNum type="arabicPeriod"/>
            </a:pPr>
            <a:r>
              <a:rPr lang="nl-NL" sz="3700" kern="0" dirty="0">
                <a:ea typeface="Calibri" panose="020F0502020204030204" pitchFamily="34" charset="0"/>
                <a:cs typeface="Times New Roman" panose="02020603050405020304" pitchFamily="18" charset="0"/>
              </a:rPr>
              <a:t>Beleg: wat dient te worden verbeterd</a:t>
            </a:r>
          </a:p>
          <a:p>
            <a:pPr marL="742950" indent="-742950">
              <a:buAutoNum type="arabicPeriod"/>
            </a:pPr>
            <a:r>
              <a:rPr lang="nl-NL" sz="3700" kern="0" dirty="0">
                <a:effectLst/>
                <a:ea typeface="Calibri" panose="020F0502020204030204" pitchFamily="34" charset="0"/>
                <a:cs typeface="Times New Roman" panose="02020603050405020304" pitchFamily="18" charset="0"/>
              </a:rPr>
              <a:t>Brood: over het </a:t>
            </a:r>
            <a:r>
              <a:rPr lang="nl-NL" sz="3700" kern="0" dirty="0">
                <a:ea typeface="Calibri" panose="020F0502020204030204" pitchFamily="34" charset="0"/>
                <a:cs typeface="Times New Roman" panose="02020603050405020304" pitchFamily="18" charset="0"/>
              </a:rPr>
              <a:t>algemeen positieve samenvatting</a:t>
            </a:r>
            <a:endParaRPr lang="nl-NL" sz="3700" kern="100" dirty="0">
              <a:effectLst/>
              <a:ea typeface="Calibri" panose="020F0502020204030204" pitchFamily="34" charset="0"/>
              <a:cs typeface="Times New Roman" panose="02020603050405020304" pitchFamily="18" charset="0"/>
            </a:endParaRPr>
          </a:p>
        </p:txBody>
      </p:sp>
      <p:pic>
        <p:nvPicPr>
          <p:cNvPr id="4" name="Afbeelding 3">
            <a:extLst>
              <a:ext uri="{FF2B5EF4-FFF2-40B4-BE49-F238E27FC236}">
                <a16:creationId xmlns:a16="http://schemas.microsoft.com/office/drawing/2014/main" id="{0B313E6E-FEF4-A25F-73C2-DED852AD6CFF}"/>
              </a:ext>
            </a:extLst>
          </p:cNvPr>
          <p:cNvPicPr>
            <a:picLocks noChangeAspect="1"/>
          </p:cNvPicPr>
          <p:nvPr/>
        </p:nvPicPr>
        <p:blipFill>
          <a:blip r:embed="rId2"/>
          <a:stretch>
            <a:fillRect/>
          </a:stretch>
        </p:blipFill>
        <p:spPr>
          <a:xfrm>
            <a:off x="13106400" y="5356058"/>
            <a:ext cx="2857899" cy="2610214"/>
          </a:xfrm>
          <a:prstGeom prst="rect">
            <a:avLst/>
          </a:prstGeom>
        </p:spPr>
      </p:pic>
    </p:spTree>
    <p:extLst>
      <p:ext uri="{BB962C8B-B14F-4D97-AF65-F5344CB8AC3E}">
        <p14:creationId xmlns:p14="http://schemas.microsoft.com/office/powerpoint/2010/main" val="2225144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27D19C9-F951-A7FB-C54A-22B316724FA8}"/>
              </a:ext>
            </a:extLst>
          </p:cNvPr>
          <p:cNvSpPr>
            <a:spLocks noGrp="1"/>
          </p:cNvSpPr>
          <p:nvPr>
            <p:ph type="title"/>
          </p:nvPr>
        </p:nvSpPr>
        <p:spPr>
          <a:xfrm>
            <a:off x="1524000" y="419100"/>
            <a:ext cx="15240000" cy="8523073"/>
          </a:xfrm>
        </p:spPr>
        <p:txBody>
          <a:bodyPr/>
          <a:lstStyle/>
          <a:p>
            <a:pPr algn="l"/>
            <a:r>
              <a:rPr lang="nl-NL" sz="5400" dirty="0"/>
              <a:t>Voordeel van de Sandwich methode:</a:t>
            </a:r>
            <a:br>
              <a:rPr lang="nl-NL" sz="5400" dirty="0"/>
            </a:br>
            <a:br>
              <a:rPr lang="nl-NL" sz="5400" dirty="0"/>
            </a:br>
            <a:r>
              <a:rPr lang="nl-NL" sz="3600" b="0" dirty="0"/>
              <a:t>Door feedback te geven volgens het sandwich feedback model, klinkt het vaak een stuk prettiger. </a:t>
            </a:r>
            <a:br>
              <a:rPr lang="nl-NL" sz="3600" b="0" dirty="0"/>
            </a:br>
            <a:r>
              <a:rPr lang="nl-NL" sz="3600" b="0" dirty="0"/>
              <a:t>Hierdoor kan de ontvanger de feedback makkelijker ontvangen en toepassen.</a:t>
            </a:r>
            <a:endParaRPr lang="nl-NL" sz="6600" b="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FE398EA-BEA3-3639-981C-916EF291EE00}"/>
              </a:ext>
            </a:extLst>
          </p:cNvPr>
          <p:cNvSpPr>
            <a:spLocks noGrp="1"/>
          </p:cNvSpPr>
          <p:nvPr>
            <p:ph sz="quarter" idx="10"/>
          </p:nvPr>
        </p:nvSpPr>
        <p:spPr/>
        <p:txBody>
          <a:bodyPr>
            <a:normAutofit/>
          </a:bodyPr>
          <a:lstStyle/>
          <a:p>
            <a:r>
              <a:rPr lang="nl-NL" sz="3700" dirty="0"/>
              <a:t>Geen</a:t>
            </a:r>
          </a:p>
          <a:p>
            <a:pPr marL="0" indent="0">
              <a:buNone/>
            </a:pPr>
            <a:endParaRPr lang="nl-NL" sz="3700" dirty="0"/>
          </a:p>
        </p:txBody>
      </p:sp>
      <p:sp>
        <p:nvSpPr>
          <p:cNvPr id="3" name="Titel 2">
            <a:extLst>
              <a:ext uri="{FF2B5EF4-FFF2-40B4-BE49-F238E27FC236}">
                <a16:creationId xmlns:a16="http://schemas.microsoft.com/office/drawing/2014/main" id="{18127D38-1B9F-5BF2-B6CC-E474B46F39A9}"/>
              </a:ext>
            </a:extLst>
          </p:cNvPr>
          <p:cNvSpPr>
            <a:spLocks noGrp="1"/>
          </p:cNvSpPr>
          <p:nvPr>
            <p:ph type="title"/>
          </p:nvPr>
        </p:nvSpPr>
        <p:spPr/>
        <p:txBody>
          <a:bodyPr>
            <a:normAutofit/>
          </a:bodyPr>
          <a:lstStyle/>
          <a:p>
            <a:r>
              <a:rPr lang="nl-NL" sz="4800" dirty="0"/>
              <a:t>Benodigdheden</a:t>
            </a:r>
          </a:p>
        </p:txBody>
      </p:sp>
      <p:pic>
        <p:nvPicPr>
          <p:cNvPr id="7170" name="Picture 2" descr="Converastion cloud in vintage halftone effect vintage speech bubble |  Premium Vector">
            <a:extLst>
              <a:ext uri="{FF2B5EF4-FFF2-40B4-BE49-F238E27FC236}">
                <a16:creationId xmlns:a16="http://schemas.microsoft.com/office/drawing/2014/main" id="{F223E110-AECF-99A1-D54C-84DD09F407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0837" y="3771900"/>
            <a:ext cx="4886325" cy="39808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0392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1)</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936683" y="2095500"/>
            <a:ext cx="16611600" cy="6629400"/>
          </a:xfrm>
        </p:spPr>
        <p:txBody>
          <a:bodyPr>
            <a:normAutofit lnSpcReduction="10000"/>
          </a:bodyPr>
          <a:lstStyle/>
          <a:p>
            <a:pPr marL="0" indent="0">
              <a:buNone/>
            </a:pPr>
            <a:r>
              <a:rPr lang="nl-NL" sz="4000" b="1" dirty="0"/>
              <a:t>Concreet compliment</a:t>
            </a:r>
          </a:p>
          <a:p>
            <a:pPr marL="0" indent="0">
              <a:buNone/>
            </a:pPr>
            <a:r>
              <a:rPr lang="nl-NL" sz="3700" dirty="0"/>
              <a:t>Het model begint met het geven van één of meerdere concrete complimenten. Door specifiek te benoemen wat er goed ging wordt  het voor de ontvanger een stuk makkelijker om dit gedrag vaker te herhalen </a:t>
            </a:r>
          </a:p>
          <a:p>
            <a:pPr marL="0" indent="0">
              <a:buNone/>
            </a:pPr>
            <a:endParaRPr lang="nl-NL" sz="3700" i="1" dirty="0"/>
          </a:p>
          <a:p>
            <a:pPr marL="0" indent="0">
              <a:buNone/>
            </a:pPr>
            <a:r>
              <a:rPr lang="nl-NL" sz="3700" i="1" dirty="0"/>
              <a:t>Voorbeeld:</a:t>
            </a:r>
          </a:p>
          <a:p>
            <a:pPr marL="0" indent="0">
              <a:buNone/>
            </a:pPr>
            <a:r>
              <a:rPr lang="nl-NL" sz="3700" dirty="0"/>
              <a:t>“Een verzorgende van de afdeling belt naar een triageverpleegkundige over een hoge bloedsuiker van een bewoner met diabetes mellitus type 2, de triageverpleegkundige geeft vervolgens na de melding aan: fijn dat je de situatie helder hebt beschreven en met een duidelijke vraag komt of er insuline bijgespoten moet worden, ik herken de SBAR-stappen in je melding”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2)</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60483" y="2095500"/>
            <a:ext cx="16611600" cy="7010400"/>
          </a:xfrm>
        </p:spPr>
        <p:txBody>
          <a:bodyPr>
            <a:normAutofit fontScale="92500"/>
          </a:bodyPr>
          <a:lstStyle/>
          <a:p>
            <a:pPr marL="0" indent="0">
              <a:buNone/>
            </a:pPr>
            <a:r>
              <a:rPr lang="nl-NL" sz="4000" b="1" dirty="0"/>
              <a:t>Concreet verbeterpunt</a:t>
            </a:r>
          </a:p>
          <a:p>
            <a:pPr marL="0" indent="0">
              <a:buNone/>
            </a:pPr>
            <a:r>
              <a:rPr lang="nl-NL" sz="3700" dirty="0"/>
              <a:t>Vervolgens worden één, twee of maximaal drie concrete verbeterpunten genoemd. Het is belangrijk om deze verbeterpunten specifiek en zintuiglijk waarneembaar te benoemen, zodat de ontvanger deze punten zo eenvoudig mogelijk kan verbeteren. Wil ook niet te veel verbeterpunten in één keer benoemen. Dat komt vaak niet leuk over voor de ontvanger. Door jezelf te beperken tot één of twee verbeterpunten, help je de ontvanger ook om zich te focussen op één of twee dingen. </a:t>
            </a:r>
          </a:p>
          <a:p>
            <a:pPr marL="0" indent="0">
              <a:buNone/>
            </a:pPr>
            <a:endParaRPr lang="nl-NL" sz="3700" dirty="0"/>
          </a:p>
          <a:p>
            <a:pPr marL="0" indent="0">
              <a:buNone/>
            </a:pPr>
            <a:r>
              <a:rPr lang="nl-NL" sz="3700" i="1" dirty="0"/>
              <a:t>Voorbeeld</a:t>
            </a:r>
          </a:p>
          <a:p>
            <a:pPr marL="0" indent="0">
              <a:buNone/>
            </a:pPr>
            <a:r>
              <a:rPr lang="nl-NL" sz="3700" dirty="0"/>
              <a:t>“Wat je melding nog completer had gemaakt is wanneer je niet alleen de bloedsuiker , bloeddruk en hartslag maar ook de temperatuur had gemeten. De bloedsuiker kan ook stijgen als gevolg van verhoging van de temperatuur bijvoorbeeld door een infectie.”</a:t>
            </a:r>
          </a:p>
        </p:txBody>
      </p:sp>
    </p:spTree>
    <p:extLst>
      <p:ext uri="{BB962C8B-B14F-4D97-AF65-F5344CB8AC3E}">
        <p14:creationId xmlns:p14="http://schemas.microsoft.com/office/powerpoint/2010/main" val="924476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3)</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60482" y="1988267"/>
            <a:ext cx="16360717" cy="6310466"/>
          </a:xfrm>
        </p:spPr>
        <p:txBody>
          <a:bodyPr>
            <a:normAutofit/>
          </a:bodyPr>
          <a:lstStyle/>
          <a:p>
            <a:pPr marL="0" indent="0">
              <a:buNone/>
            </a:pPr>
            <a:r>
              <a:rPr lang="nl-NL" sz="4000" b="1" dirty="0"/>
              <a:t>Algemene samenvatting en positieve afsluiter</a:t>
            </a:r>
          </a:p>
          <a:p>
            <a:pPr marL="0" indent="0">
              <a:buNone/>
            </a:pPr>
            <a:r>
              <a:rPr lang="nl-NL" sz="3700" dirty="0"/>
              <a:t>Tenslotte sluiten we de feedback af op een positieve manier. Denk hierbij aan een algemeen compliment. Ook dit mag, in tegenstelling tot je opbouwende feedback, op identiteitsniveau zijn.</a:t>
            </a:r>
          </a:p>
          <a:p>
            <a:pPr marL="0" indent="0">
              <a:buNone/>
            </a:pPr>
            <a:endParaRPr lang="nl-NL" sz="2400" dirty="0"/>
          </a:p>
          <a:p>
            <a:pPr marL="0" indent="0">
              <a:buNone/>
            </a:pPr>
            <a:r>
              <a:rPr lang="nl-NL" sz="3700" i="1" dirty="0"/>
              <a:t>Voorbeeld:</a:t>
            </a:r>
          </a:p>
          <a:p>
            <a:pPr marL="0" indent="0">
              <a:buNone/>
            </a:pPr>
            <a:r>
              <a:rPr lang="nl-NL" sz="3700" dirty="0"/>
              <a:t>“Over het algemeen heb je de SBAR stappen goed toegepast in de melding en was de melding goed voorbereid, ga zo door en blijf goed kijken welke informatie relevant is om over te dragen”</a:t>
            </a:r>
          </a:p>
        </p:txBody>
      </p:sp>
    </p:spTree>
    <p:extLst>
      <p:ext uri="{BB962C8B-B14F-4D97-AF65-F5344CB8AC3E}">
        <p14:creationId xmlns:p14="http://schemas.microsoft.com/office/powerpoint/2010/main" val="1065886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3F43E6C-69C4-761D-2ACB-3140EFC98F28}"/>
              </a:ext>
            </a:extLst>
          </p:cNvPr>
          <p:cNvSpPr>
            <a:spLocks noGrp="1"/>
          </p:cNvSpPr>
          <p:nvPr>
            <p:ph sz="quarter" idx="10"/>
          </p:nvPr>
        </p:nvSpPr>
        <p:spPr/>
        <p:txBody>
          <a:bodyPr>
            <a:normAutofit/>
          </a:bodyPr>
          <a:lstStyle/>
          <a:p>
            <a:pPr marL="0" indent="0">
              <a:buNone/>
            </a:pPr>
            <a:r>
              <a:rPr lang="nl-NL" sz="3700" b="1" kern="0" dirty="0">
                <a:effectLst/>
                <a:ea typeface="Times New Roman" panose="02020603050405020304" pitchFamily="18" charset="0"/>
                <a:cs typeface="Times New Roman" panose="02020603050405020304" pitchFamily="18" charset="0"/>
              </a:rPr>
              <a:t>Houd het kort:</a:t>
            </a:r>
            <a:r>
              <a:rPr lang="nl-NL" sz="3700" kern="0" dirty="0">
                <a:effectLst/>
                <a:ea typeface="Times New Roman" panose="02020603050405020304" pitchFamily="18" charset="0"/>
                <a:cs typeface="Times New Roman" panose="02020603050405020304" pitchFamily="18" charset="0"/>
              </a:rPr>
              <a:t> </a:t>
            </a:r>
          </a:p>
          <a:p>
            <a:pPr marL="0" indent="0">
              <a:buNone/>
            </a:pPr>
            <a:r>
              <a:rPr lang="nl-NL" sz="3700" kern="0">
                <a:ea typeface="Times New Roman" panose="02020603050405020304" pitchFamily="18" charset="0"/>
                <a:cs typeface="Times New Roman" panose="02020603050405020304" pitchFamily="18" charset="0"/>
              </a:rPr>
              <a:t>G</a:t>
            </a:r>
            <a:r>
              <a:rPr lang="nl-NL" sz="3700" kern="0">
                <a:effectLst/>
                <a:ea typeface="Times New Roman" panose="02020603050405020304" pitchFamily="18" charset="0"/>
                <a:cs typeface="Times New Roman" panose="02020603050405020304" pitchFamily="18" charset="0"/>
              </a:rPr>
              <a:t>erichte </a:t>
            </a:r>
            <a:r>
              <a:rPr lang="nl-NL" sz="3700" kern="0" dirty="0">
                <a:effectLst/>
                <a:ea typeface="Times New Roman" panose="02020603050405020304" pitchFamily="18" charset="0"/>
                <a:cs typeface="Times New Roman" panose="02020603050405020304" pitchFamily="18" charset="0"/>
              </a:rPr>
              <a:t>feedback met weinig woorden heeft het meeste effect en kan direct omgezet worden in gedrag als er ruimte voor respons ingebouwd wordt. Een belangrijke regel hierbij is: feedback is geen discussie. Laat de ander aangeven hoe hij/zij de feedback gaat gebruiken in gedrag. Deze manier van feedback is goed te gebruiken bij een prestatie. Het zal de ander motiveren en stimuleren zich verder te ontwikkelen. Het sandwich feedbackmodel is minder effectief om negatief gedrag te corrigeren</a:t>
            </a:r>
            <a:endParaRPr lang="nl-NL" sz="3700" dirty="0"/>
          </a:p>
        </p:txBody>
      </p:sp>
      <p:sp>
        <p:nvSpPr>
          <p:cNvPr id="3" name="Titel 2">
            <a:extLst>
              <a:ext uri="{FF2B5EF4-FFF2-40B4-BE49-F238E27FC236}">
                <a16:creationId xmlns:a16="http://schemas.microsoft.com/office/drawing/2014/main" id="{442B8D7C-ECA4-F412-32D9-A1C4E854E988}"/>
              </a:ext>
            </a:extLst>
          </p:cNvPr>
          <p:cNvSpPr>
            <a:spLocks noGrp="1"/>
          </p:cNvSpPr>
          <p:nvPr>
            <p:ph type="title"/>
          </p:nvPr>
        </p:nvSpPr>
        <p:spPr/>
        <p:txBody>
          <a:bodyPr>
            <a:normAutofit/>
          </a:bodyPr>
          <a:lstStyle/>
          <a:p>
            <a:r>
              <a:rPr lang="nl-NL" sz="4800" dirty="0"/>
              <a:t>Tip!</a:t>
            </a:r>
          </a:p>
        </p:txBody>
      </p:sp>
    </p:spTree>
    <p:extLst>
      <p:ext uri="{BB962C8B-B14F-4D97-AF65-F5344CB8AC3E}">
        <p14:creationId xmlns:p14="http://schemas.microsoft.com/office/powerpoint/2010/main" val="450371328"/>
      </p:ext>
    </p:extLst>
  </p:cSld>
  <p:clrMapOvr>
    <a:masterClrMapping/>
  </p:clrMapOvr>
</p:sld>
</file>

<file path=ppt/theme/theme1.xml><?xml version="1.0" encoding="utf-8"?>
<a:theme xmlns:a="http://schemas.openxmlformats.org/drawingml/2006/main" name="Office Theme">
  <a:themeElements>
    <a:clrScheme name="SBAR">
      <a:dk1>
        <a:srgbClr val="FFFFFF"/>
      </a:dk1>
      <a:lt1>
        <a:srgbClr val="E30251"/>
      </a:lt1>
      <a:dk2>
        <a:srgbClr val="FFFFFF"/>
      </a:dk2>
      <a:lt2>
        <a:srgbClr val="005689"/>
      </a:lt2>
      <a:accent1>
        <a:srgbClr val="E30251"/>
      </a:accent1>
      <a:accent2>
        <a:srgbClr val="FFFFFF"/>
      </a:accent2>
      <a:accent3>
        <a:srgbClr val="005689"/>
      </a:accent3>
      <a:accent4>
        <a:srgbClr val="005689"/>
      </a:accent4>
      <a:accent5>
        <a:srgbClr val="E30251"/>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235</TotalTime>
  <Words>765</Words>
  <Application>Microsoft Office PowerPoint</Application>
  <PresentationFormat>Aangepast</PresentationFormat>
  <Paragraphs>43</Paragraphs>
  <Slides>11</Slides>
  <Notes>2</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Times New Roman</vt:lpstr>
      <vt:lpstr>Aptos</vt:lpstr>
      <vt:lpstr>Calibri</vt:lpstr>
      <vt:lpstr>Source Sans Pro Bold</vt:lpstr>
      <vt:lpstr>Office Theme</vt:lpstr>
      <vt:lpstr>Werkvorm: Sandwich-feedback-model</vt:lpstr>
      <vt:lpstr>In het kort over deze methode:  De Sandwich methode is een van de vele methoden om feedback te geven. Bij deze methode wordt feedback voorzichtig als een soort sandwich opgebouwd: </vt:lpstr>
      <vt:lpstr>Achtergrondinformatie over het model</vt:lpstr>
      <vt:lpstr>Voordeel van de Sandwich methode:  Door feedback te geven volgens het sandwich feedback model, klinkt het vaak een stuk prettiger.  Hierdoor kan de ontvanger de feedback makkelijker ontvangen en toepassen.</vt:lpstr>
      <vt:lpstr>Benodigdheden</vt:lpstr>
      <vt:lpstr>Aanpak (stap 1)</vt:lpstr>
      <vt:lpstr>Aanpak (stap 2)</vt:lpstr>
      <vt:lpstr>Aanpak (stap 3)</vt:lpstr>
      <vt:lpstr>Tip!</vt:lpstr>
      <vt:lpstr>Maar let op!</vt:lpstr>
      <vt:lpstr>Voor vragen of opmerkingen over het SBAR-template verpleeghuiszorg mail naar Postbus UKON Eerstelijnsgeneeskunde:  ukon.elg@radboudumc.nl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SBAR</dc:title>
  <dc:creator>Tange, Lenny</dc:creator>
  <cp:lastModifiedBy>Lenny Tange</cp:lastModifiedBy>
  <cp:revision>15</cp:revision>
  <dcterms:created xsi:type="dcterms:W3CDTF">2006-08-16T00:00:00Z</dcterms:created>
  <dcterms:modified xsi:type="dcterms:W3CDTF">2025-10-30T13:23:32Z</dcterms:modified>
  <dc:identifier>DAGZ0g_U7yY</dc:identifier>
</cp:coreProperties>
</file>