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2"/>
  </p:notesMasterIdLst>
  <p:sldIdLst>
    <p:sldId id="256" r:id="rId2"/>
    <p:sldId id="260" r:id="rId3"/>
    <p:sldId id="264" r:id="rId4"/>
    <p:sldId id="263" r:id="rId5"/>
    <p:sldId id="257" r:id="rId6"/>
    <p:sldId id="265" r:id="rId7"/>
    <p:sldId id="266" r:id="rId8"/>
    <p:sldId id="270" r:id="rId9"/>
    <p:sldId id="267" r:id="rId10"/>
    <p:sldId id="268" r:id="rId11"/>
  </p:sldIdLst>
  <p:sldSz cx="18288000" cy="10287000"/>
  <p:notesSz cx="6858000" cy="9144000"/>
  <p:embeddedFontLst>
    <p:embeddedFont>
      <p:font typeface="Source Sans Pro Bold" panose="020B0604020202020204" charset="0"/>
      <p:regular r:id="rId13"/>
      <p:bold r:id="rId1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689"/>
    <a:srgbClr val="E302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86583" autoAdjust="0"/>
  </p:normalViewPr>
  <p:slideViewPr>
    <p:cSldViewPr>
      <p:cViewPr varScale="1">
        <p:scale>
          <a:sx n="48" d="100"/>
          <a:sy n="48" d="100"/>
        </p:scale>
        <p:origin x="1090" y="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A5B439-2082-4E46-8B51-CD5C0C68E0B7}" type="datetimeFigureOut">
              <a:rPr lang="nl-NL" smtClean="0"/>
              <a:t>30-10-2025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96DEA3-6BF3-4D72-BD3E-4776B64212E2}" type="slidenum">
              <a:rPr lang="nl-NL" smtClean="0"/>
              <a:t>‹nr.›</a:t>
            </a:fld>
            <a:endParaRPr lang="nl-NL"/>
          </a:p>
        </p:txBody>
      </p:sp>
    </p:spTree>
    <p:extLst>
      <p:ext uri="{BB962C8B-B14F-4D97-AF65-F5344CB8AC3E}">
        <p14:creationId xmlns:p14="http://schemas.microsoft.com/office/powerpoint/2010/main" val="30725842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A396DEA3-6BF3-4D72-BD3E-4776B64212E2}" type="slidenum">
              <a:rPr lang="nl-NL" smtClean="0"/>
              <a:t>2</a:t>
            </a:fld>
            <a:endParaRPr lang="nl-NL"/>
          </a:p>
        </p:txBody>
      </p:sp>
    </p:spTree>
    <p:extLst>
      <p:ext uri="{BB962C8B-B14F-4D97-AF65-F5344CB8AC3E}">
        <p14:creationId xmlns:p14="http://schemas.microsoft.com/office/powerpoint/2010/main" val="4271452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A396DEA3-6BF3-4D72-BD3E-4776B64212E2}" type="slidenum">
              <a:rPr lang="nl-NL" smtClean="0"/>
              <a:t>3</a:t>
            </a:fld>
            <a:endParaRPr lang="nl-NL"/>
          </a:p>
        </p:txBody>
      </p:sp>
    </p:spTree>
    <p:extLst>
      <p:ext uri="{BB962C8B-B14F-4D97-AF65-F5344CB8AC3E}">
        <p14:creationId xmlns:p14="http://schemas.microsoft.com/office/powerpoint/2010/main" val="2034902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tx1"/>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A66D25FD-6BF8-D052-10E1-B75B0BE03BD0}"/>
              </a:ext>
            </a:extLst>
          </p:cNvPr>
          <p:cNvPicPr>
            <a:picLocks noChangeAspect="1"/>
          </p:cNvPicPr>
          <p:nvPr userDrawn="1"/>
        </p:nvPicPr>
        <p:blipFill>
          <a:blip r:embed="rId2"/>
          <a:stretch>
            <a:fillRect/>
          </a:stretch>
        </p:blipFill>
        <p:spPr>
          <a:xfrm>
            <a:off x="0" y="0"/>
            <a:ext cx="18403348" cy="10287000"/>
          </a:xfrm>
          <a:prstGeom prst="rect">
            <a:avLst/>
          </a:prstGeom>
        </p:spPr>
      </p:pic>
      <p:sp>
        <p:nvSpPr>
          <p:cNvPr id="8" name="Titel 7">
            <a:extLst>
              <a:ext uri="{FF2B5EF4-FFF2-40B4-BE49-F238E27FC236}">
                <a16:creationId xmlns:a16="http://schemas.microsoft.com/office/drawing/2014/main" id="{0BE03BB3-52C7-2F98-A3F2-C71798269BBA}"/>
              </a:ext>
            </a:extLst>
          </p:cNvPr>
          <p:cNvSpPr>
            <a:spLocks noGrp="1"/>
          </p:cNvSpPr>
          <p:nvPr>
            <p:ph type="title"/>
          </p:nvPr>
        </p:nvSpPr>
        <p:spPr>
          <a:xfrm>
            <a:off x="5086874" y="8267700"/>
            <a:ext cx="8229600" cy="1143000"/>
          </a:xfrm>
        </p:spPr>
        <p:txBody>
          <a:bodyPr/>
          <a:lstStyle>
            <a:lvl1pPr>
              <a:defRPr sz="5400"/>
            </a:lvl1pPr>
          </a:lstStyle>
          <a:p>
            <a:r>
              <a:rPr lang="nl-NL" dirty="0"/>
              <a:t>Klik om stijl te bewerken</a:t>
            </a:r>
          </a:p>
        </p:txBody>
      </p:sp>
    </p:spTree>
    <p:extLst>
      <p:ext uri="{BB962C8B-B14F-4D97-AF65-F5344CB8AC3E}">
        <p14:creationId xmlns:p14="http://schemas.microsoft.com/office/powerpoint/2010/main" val="2579211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echts">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6F23C031-A0B2-2715-3DEE-0DF0BA5CE6B1}"/>
              </a:ext>
            </a:extLst>
          </p:cNvPr>
          <p:cNvPicPr>
            <a:picLocks noChangeAspect="1"/>
          </p:cNvPicPr>
          <p:nvPr userDrawn="1"/>
        </p:nvPicPr>
        <p:blipFill>
          <a:blip r:embed="rId2"/>
          <a:stretch>
            <a:fillRect/>
          </a:stretch>
        </p:blipFill>
        <p:spPr>
          <a:xfrm>
            <a:off x="0" y="0"/>
            <a:ext cx="18332567" cy="10287000"/>
          </a:xfrm>
          <a:prstGeom prst="rect">
            <a:avLst/>
          </a:prstGeom>
        </p:spPr>
      </p:pic>
      <p:sp>
        <p:nvSpPr>
          <p:cNvPr id="9" name="Tijdelijke aanduiding voor inhoud 8">
            <a:extLst>
              <a:ext uri="{FF2B5EF4-FFF2-40B4-BE49-F238E27FC236}">
                <a16:creationId xmlns:a16="http://schemas.microsoft.com/office/drawing/2014/main" id="{C5AF91EE-FA0A-FD7F-8B76-8E830C0A096F}"/>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10" name="Titel 9">
            <a:extLst>
              <a:ext uri="{FF2B5EF4-FFF2-40B4-BE49-F238E27FC236}">
                <a16:creationId xmlns:a16="http://schemas.microsoft.com/office/drawing/2014/main" id="{DCA1B0C5-6E27-5374-DC72-9ABD410D6EBE}"/>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Tree>
    <p:extLst>
      <p:ext uri="{BB962C8B-B14F-4D97-AF65-F5344CB8AC3E}">
        <p14:creationId xmlns:p14="http://schemas.microsoft.com/office/powerpoint/2010/main" val="516717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inks">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77FE292F-0734-3C03-4E7C-B23AA0FFD8F2}"/>
              </a:ext>
            </a:extLst>
          </p:cNvPr>
          <p:cNvPicPr>
            <a:picLocks noChangeAspect="1"/>
          </p:cNvPicPr>
          <p:nvPr userDrawn="1"/>
        </p:nvPicPr>
        <p:blipFill>
          <a:blip r:embed="rId2"/>
          <a:stretch>
            <a:fillRect/>
          </a:stretch>
        </p:blipFill>
        <p:spPr>
          <a:xfrm>
            <a:off x="2628" y="0"/>
            <a:ext cx="18285372" cy="10284051"/>
          </a:xfrm>
          <a:prstGeom prst="rect">
            <a:avLst/>
          </a:prstGeom>
        </p:spPr>
      </p:pic>
      <p:sp>
        <p:nvSpPr>
          <p:cNvPr id="8" name="Titel 9">
            <a:extLst>
              <a:ext uri="{FF2B5EF4-FFF2-40B4-BE49-F238E27FC236}">
                <a16:creationId xmlns:a16="http://schemas.microsoft.com/office/drawing/2014/main" id="{CF457C60-6647-FB77-13F8-FB10F76B1EB9}"/>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
        <p:nvSpPr>
          <p:cNvPr id="9" name="Tijdelijke aanduiding voor inhoud 8">
            <a:extLst>
              <a:ext uri="{FF2B5EF4-FFF2-40B4-BE49-F238E27FC236}">
                <a16:creationId xmlns:a16="http://schemas.microsoft.com/office/drawing/2014/main" id="{D0F273BB-B739-1794-7357-485A685A7E7C}"/>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186873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uw rechts">
    <p:spTree>
      <p:nvGrpSpPr>
        <p:cNvPr id="1" name=""/>
        <p:cNvGrpSpPr/>
        <p:nvPr/>
      </p:nvGrpSpPr>
      <p:grpSpPr>
        <a:xfrm>
          <a:off x="0" y="0"/>
          <a:ext cx="0" cy="0"/>
          <a:chOff x="0" y="0"/>
          <a:chExt cx="0" cy="0"/>
        </a:xfrm>
      </p:grpSpPr>
      <p:pic>
        <p:nvPicPr>
          <p:cNvPr id="5" name="Afbeelding 4">
            <a:extLst>
              <a:ext uri="{FF2B5EF4-FFF2-40B4-BE49-F238E27FC236}">
                <a16:creationId xmlns:a16="http://schemas.microsoft.com/office/drawing/2014/main" id="{D302F034-358F-FE7A-9EBA-04918EA5B18C}"/>
              </a:ext>
            </a:extLst>
          </p:cNvPr>
          <p:cNvPicPr>
            <a:picLocks noChangeAspect="1"/>
          </p:cNvPicPr>
          <p:nvPr userDrawn="1"/>
        </p:nvPicPr>
        <p:blipFill>
          <a:blip r:embed="rId2"/>
          <a:stretch>
            <a:fillRect/>
          </a:stretch>
        </p:blipFill>
        <p:spPr>
          <a:xfrm>
            <a:off x="0" y="0"/>
            <a:ext cx="18364200" cy="10303032"/>
          </a:xfrm>
          <a:prstGeom prst="rect">
            <a:avLst/>
          </a:prstGeom>
        </p:spPr>
      </p:pic>
      <p:sp>
        <p:nvSpPr>
          <p:cNvPr id="9" name="Tijdelijke aanduiding voor inhoud 8">
            <a:extLst>
              <a:ext uri="{FF2B5EF4-FFF2-40B4-BE49-F238E27FC236}">
                <a16:creationId xmlns:a16="http://schemas.microsoft.com/office/drawing/2014/main" id="{C5AF91EE-FA0A-FD7F-8B76-8E830C0A096F}"/>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10" name="Titel 9">
            <a:extLst>
              <a:ext uri="{FF2B5EF4-FFF2-40B4-BE49-F238E27FC236}">
                <a16:creationId xmlns:a16="http://schemas.microsoft.com/office/drawing/2014/main" id="{DCA1B0C5-6E27-5374-DC72-9ABD410D6EBE}"/>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Tree>
    <p:extLst>
      <p:ext uri="{BB962C8B-B14F-4D97-AF65-F5344CB8AC3E}">
        <p14:creationId xmlns:p14="http://schemas.microsoft.com/office/powerpoint/2010/main" val="2829470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uw links">
    <p:spTree>
      <p:nvGrpSpPr>
        <p:cNvPr id="1" name=""/>
        <p:cNvGrpSpPr/>
        <p:nvPr/>
      </p:nvGrpSpPr>
      <p:grpSpPr>
        <a:xfrm>
          <a:off x="0" y="0"/>
          <a:ext cx="0" cy="0"/>
          <a:chOff x="0" y="0"/>
          <a:chExt cx="0" cy="0"/>
        </a:xfrm>
      </p:grpSpPr>
      <p:pic>
        <p:nvPicPr>
          <p:cNvPr id="3" name="Afbeelding 2">
            <a:extLst>
              <a:ext uri="{FF2B5EF4-FFF2-40B4-BE49-F238E27FC236}">
                <a16:creationId xmlns:a16="http://schemas.microsoft.com/office/drawing/2014/main" id="{180898DC-B50D-162E-7FFD-FBD130FED9DA}"/>
              </a:ext>
            </a:extLst>
          </p:cNvPr>
          <p:cNvPicPr>
            <a:picLocks noChangeAspect="1"/>
          </p:cNvPicPr>
          <p:nvPr userDrawn="1"/>
        </p:nvPicPr>
        <p:blipFill>
          <a:blip r:embed="rId2"/>
          <a:stretch>
            <a:fillRect/>
          </a:stretch>
        </p:blipFill>
        <p:spPr>
          <a:xfrm>
            <a:off x="0" y="0"/>
            <a:ext cx="18364200" cy="10310005"/>
          </a:xfrm>
          <a:prstGeom prst="rect">
            <a:avLst/>
          </a:prstGeom>
        </p:spPr>
      </p:pic>
      <p:sp>
        <p:nvSpPr>
          <p:cNvPr id="8" name="Titel 9">
            <a:extLst>
              <a:ext uri="{FF2B5EF4-FFF2-40B4-BE49-F238E27FC236}">
                <a16:creationId xmlns:a16="http://schemas.microsoft.com/office/drawing/2014/main" id="{CF457C60-6647-FB77-13F8-FB10F76B1EB9}"/>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
        <p:nvSpPr>
          <p:cNvPr id="9" name="Tijdelijke aanduiding voor inhoud 8">
            <a:extLst>
              <a:ext uri="{FF2B5EF4-FFF2-40B4-BE49-F238E27FC236}">
                <a16:creationId xmlns:a16="http://schemas.microsoft.com/office/drawing/2014/main" id="{D0F273BB-B739-1794-7357-485A685A7E7C}"/>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1944560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roze">
    <p:bg>
      <p:bgPr>
        <a:solidFill>
          <a:srgbClr val="E30251"/>
        </a:solidFill>
        <a:effectLst/>
      </p:bgPr>
    </p:bg>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18DADAAD-3408-3B6E-22E2-2C267F667EC3}"/>
              </a:ext>
            </a:extLst>
          </p:cNvPr>
          <p:cNvSpPr>
            <a:spLocks noGrp="1"/>
          </p:cNvSpPr>
          <p:nvPr>
            <p:ph type="title"/>
          </p:nvPr>
        </p:nvSpPr>
        <p:spPr>
          <a:xfrm>
            <a:off x="3162300" y="4572000"/>
            <a:ext cx="11963400" cy="1143000"/>
          </a:xfrm>
        </p:spPr>
        <p:txBody>
          <a:bodyPr>
            <a:noAutofit/>
          </a:bodyPr>
          <a:lstStyle>
            <a:lvl1pPr>
              <a:defRPr sz="8800"/>
            </a:lvl1pPr>
          </a:lstStyle>
          <a:p>
            <a:r>
              <a:rPr lang="nl-NL" dirty="0"/>
              <a:t>Klik om stijl te bewerken</a:t>
            </a:r>
          </a:p>
        </p:txBody>
      </p:sp>
    </p:spTree>
    <p:extLst>
      <p:ext uri="{BB962C8B-B14F-4D97-AF65-F5344CB8AC3E}">
        <p14:creationId xmlns:p14="http://schemas.microsoft.com/office/powerpoint/2010/main" val="2357394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blauw">
    <p:bg>
      <p:bgPr>
        <a:solidFill>
          <a:srgbClr val="005689"/>
        </a:solidFill>
        <a:effectLst/>
      </p:bgPr>
    </p:bg>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880F1E53-7A8E-096A-380F-54023705D27D}"/>
              </a:ext>
            </a:extLst>
          </p:cNvPr>
          <p:cNvSpPr>
            <a:spLocks noGrp="1"/>
          </p:cNvSpPr>
          <p:nvPr>
            <p:ph type="title"/>
          </p:nvPr>
        </p:nvSpPr>
        <p:spPr>
          <a:xfrm>
            <a:off x="3162300" y="4572000"/>
            <a:ext cx="11963400" cy="1143000"/>
          </a:xfrm>
        </p:spPr>
        <p:txBody>
          <a:bodyPr>
            <a:noAutofit/>
          </a:bodyPr>
          <a:lstStyle>
            <a:lvl1pPr>
              <a:defRPr sz="8800"/>
            </a:lvl1pPr>
          </a:lstStyle>
          <a:p>
            <a:r>
              <a:rPr lang="nl-NL" dirty="0"/>
              <a:t>Klik om stijl te bewerken</a:t>
            </a:r>
          </a:p>
        </p:txBody>
      </p:sp>
    </p:spTree>
    <p:extLst>
      <p:ext uri="{BB962C8B-B14F-4D97-AF65-F5344CB8AC3E}">
        <p14:creationId xmlns:p14="http://schemas.microsoft.com/office/powerpoint/2010/main" val="959596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fsluiting">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8400C149-752A-0F2E-9A96-9EF76A454E34}"/>
              </a:ext>
            </a:extLst>
          </p:cNvPr>
          <p:cNvPicPr>
            <a:picLocks noChangeAspect="1"/>
          </p:cNvPicPr>
          <p:nvPr userDrawn="1"/>
        </p:nvPicPr>
        <p:blipFill>
          <a:blip r:embed="rId2"/>
          <a:stretch>
            <a:fillRect/>
          </a:stretch>
        </p:blipFill>
        <p:spPr>
          <a:xfrm>
            <a:off x="0" y="0"/>
            <a:ext cx="18374710" cy="10287000"/>
          </a:xfrm>
          <a:prstGeom prst="rect">
            <a:avLst/>
          </a:prstGeom>
        </p:spPr>
      </p:pic>
      <p:sp>
        <p:nvSpPr>
          <p:cNvPr id="8" name="Titel 7">
            <a:extLst>
              <a:ext uri="{FF2B5EF4-FFF2-40B4-BE49-F238E27FC236}">
                <a16:creationId xmlns:a16="http://schemas.microsoft.com/office/drawing/2014/main" id="{24798DC8-146C-133E-0CD4-6286E6986055}"/>
              </a:ext>
            </a:extLst>
          </p:cNvPr>
          <p:cNvSpPr>
            <a:spLocks noGrp="1"/>
          </p:cNvSpPr>
          <p:nvPr>
            <p:ph type="title"/>
          </p:nvPr>
        </p:nvSpPr>
        <p:spPr>
          <a:xfrm>
            <a:off x="5029200" y="1028700"/>
            <a:ext cx="8229600" cy="1143000"/>
          </a:xfrm>
        </p:spPr>
        <p:txBody>
          <a:bodyPr>
            <a:normAutofit/>
          </a:bodyPr>
          <a:lstStyle>
            <a:lvl1pPr>
              <a:defRPr sz="5400">
                <a:solidFill>
                  <a:schemeClr val="bg1"/>
                </a:solidFill>
              </a:defRPr>
            </a:lvl1pPr>
          </a:lstStyle>
          <a:p>
            <a:r>
              <a:rPr lang="nl-NL" dirty="0"/>
              <a:t>Klik om stijl te bewerken</a:t>
            </a:r>
          </a:p>
        </p:txBody>
      </p:sp>
    </p:spTree>
    <p:extLst>
      <p:ext uri="{BB962C8B-B14F-4D97-AF65-F5344CB8AC3E}">
        <p14:creationId xmlns:p14="http://schemas.microsoft.com/office/powerpoint/2010/main" val="3066373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bg2"/>
                </a:solidFill>
              </a:defRPr>
            </a:lvl1pPr>
          </a:lstStyle>
          <a:p>
            <a:fld id="{1D8BD707-D9CF-40AE-B4C6-C98DA3205C09}" type="datetimeFigureOut">
              <a:rPr lang="en-US" smtClean="0"/>
              <a:pPr/>
              <a:t>10/30/2025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bg2"/>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bg2"/>
                </a:solidFill>
              </a:defRPr>
            </a:lvl1pPr>
          </a:lstStyle>
          <a:p>
            <a:fld id="{B6F15528-21DE-4FAA-801E-634DDDAF4B2B}" type="slidenum">
              <a:rPr lang="en-US" smtClean="0"/>
              <a:pPr/>
              <a:t>‹nr.›</a:t>
            </a:fld>
            <a:endParaRPr lang="en-US" dirty="0"/>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62" r:id="rId5"/>
    <p:sldLayoutId id="2147483663" r:id="rId6"/>
    <p:sldLayoutId id="2147483659" r:id="rId7"/>
    <p:sldLayoutId id="2147483660" r:id="rId8"/>
    <p:sldLayoutId id="2147483661" r:id="rId9"/>
  </p:sldLayoutIdLst>
  <p:txStyles>
    <p:titleStyle>
      <a:lvl1pPr algn="ctr"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2"/>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2"/>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2"/>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9.xml"/><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Online-supermarkt Picnic komt ook naar Zwolle">
            <a:extLst>
              <a:ext uri="{FF2B5EF4-FFF2-40B4-BE49-F238E27FC236}">
                <a16:creationId xmlns:a16="http://schemas.microsoft.com/office/drawing/2014/main" id="{7B6C6D0A-7EE6-F766-4A68-2C09FF59F6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48974" y="3567245"/>
            <a:ext cx="5105400" cy="3500846"/>
          </a:xfrm>
          <a:prstGeom prst="rect">
            <a:avLst/>
          </a:prstGeom>
          <a:noFill/>
          <a:extLst>
            <a:ext uri="{909E8E84-426E-40DD-AFC4-6F175D3DCCD1}">
              <a14:hiddenFill xmlns:a14="http://schemas.microsoft.com/office/drawing/2010/main">
                <a:solidFill>
                  <a:srgbClr val="FFFFFF"/>
                </a:solidFill>
              </a14:hiddenFill>
            </a:ext>
          </a:extLst>
        </p:spPr>
      </p:pic>
      <p:sp>
        <p:nvSpPr>
          <p:cNvPr id="2" name="Freeform 2"/>
          <p:cNvSpPr/>
          <p:nvPr/>
        </p:nvSpPr>
        <p:spPr>
          <a:xfrm>
            <a:off x="228600" y="5753100"/>
            <a:ext cx="2743200" cy="1509712"/>
          </a:xfrm>
          <a:custGeom>
            <a:avLst/>
            <a:gdLst/>
            <a:ahLst/>
            <a:cxnLst/>
            <a:rect l="l" t="t" r="r" b="b"/>
            <a:pathLst>
              <a:path w="6252005" h="6252005">
                <a:moveTo>
                  <a:pt x="0" y="0"/>
                </a:moveTo>
                <a:lnTo>
                  <a:pt x="6252004" y="0"/>
                </a:lnTo>
                <a:lnTo>
                  <a:pt x="6252004" y="6252005"/>
                </a:lnTo>
                <a:lnTo>
                  <a:pt x="0" y="6252005"/>
                </a:lnTo>
                <a:lnTo>
                  <a:pt x="0" y="0"/>
                </a:lnTo>
                <a:close/>
              </a:path>
            </a:pathLst>
          </a:custGeom>
          <a:blipFill>
            <a:blip r:embed="rId3"/>
            <a:stretch>
              <a:fillRect t="-46840" b="-48511"/>
            </a:stretch>
          </a:blipFill>
        </p:spPr>
        <p:txBody>
          <a:bodyPr/>
          <a:lstStyle/>
          <a:p>
            <a:endParaRPr lang="nl-NL"/>
          </a:p>
        </p:txBody>
      </p:sp>
      <p:sp>
        <p:nvSpPr>
          <p:cNvPr id="3" name="TextBox 3"/>
          <p:cNvSpPr txBox="1"/>
          <p:nvPr/>
        </p:nvSpPr>
        <p:spPr>
          <a:xfrm>
            <a:off x="1447800" y="1017449"/>
            <a:ext cx="15392400" cy="1344599"/>
          </a:xfrm>
          <a:prstGeom prst="rect">
            <a:avLst/>
          </a:prstGeom>
        </p:spPr>
        <p:txBody>
          <a:bodyPr wrap="square" lIns="0" tIns="0" rIns="0" bIns="0" rtlCol="0" anchor="t">
            <a:spAutoFit/>
          </a:bodyPr>
          <a:lstStyle/>
          <a:p>
            <a:pPr algn="ctr">
              <a:lnSpc>
                <a:spcPts val="11200"/>
              </a:lnSpc>
            </a:pPr>
            <a:r>
              <a:rPr lang="en-US" sz="8000" b="1" dirty="0" err="1">
                <a:solidFill>
                  <a:srgbClr val="E30251"/>
                </a:solidFill>
                <a:latin typeface="Source Sans Pro Bold"/>
                <a:ea typeface="Source Sans Pro Bold"/>
                <a:cs typeface="Source Sans Pro Bold"/>
                <a:sym typeface="Source Sans Pro Bold"/>
              </a:rPr>
              <a:t>Motiveren</a:t>
            </a:r>
            <a:r>
              <a:rPr lang="en-US" sz="8000" b="1" dirty="0">
                <a:solidFill>
                  <a:srgbClr val="E30251"/>
                </a:solidFill>
                <a:latin typeface="Source Sans Pro Bold"/>
                <a:ea typeface="Source Sans Pro Bold"/>
                <a:cs typeface="Source Sans Pro Bold"/>
                <a:sym typeface="Source Sans Pro Bold"/>
              </a:rPr>
              <a:t> van </a:t>
            </a:r>
            <a:r>
              <a:rPr lang="en-US" sz="8000" b="1" dirty="0" err="1">
                <a:solidFill>
                  <a:srgbClr val="E30251"/>
                </a:solidFill>
                <a:latin typeface="Source Sans Pro Bold"/>
                <a:ea typeface="Source Sans Pro Bold"/>
                <a:cs typeface="Source Sans Pro Bold"/>
                <a:sym typeface="Source Sans Pro Bold"/>
              </a:rPr>
              <a:t>collega’s</a:t>
            </a:r>
            <a:endParaRPr lang="en-US" sz="8000" b="1" dirty="0">
              <a:solidFill>
                <a:srgbClr val="E30251"/>
              </a:solidFill>
              <a:latin typeface="Source Sans Pro Bold"/>
              <a:ea typeface="Source Sans Pro Bold"/>
              <a:cs typeface="Source Sans Pro Bold"/>
              <a:sym typeface="Source Sans Pro Bold"/>
            </a:endParaRPr>
          </a:p>
        </p:txBody>
      </p:sp>
      <p:sp>
        <p:nvSpPr>
          <p:cNvPr id="11" name="Titel 10">
            <a:extLst>
              <a:ext uri="{FF2B5EF4-FFF2-40B4-BE49-F238E27FC236}">
                <a16:creationId xmlns:a16="http://schemas.microsoft.com/office/drawing/2014/main" id="{6705B55C-2E01-A36D-B336-564B67E0CC90}"/>
              </a:ext>
            </a:extLst>
          </p:cNvPr>
          <p:cNvSpPr>
            <a:spLocks noGrp="1"/>
          </p:cNvSpPr>
          <p:nvPr>
            <p:ph type="title"/>
          </p:nvPr>
        </p:nvSpPr>
        <p:spPr>
          <a:xfrm>
            <a:off x="3848099" y="8292733"/>
            <a:ext cx="10591800" cy="1143000"/>
          </a:xfrm>
        </p:spPr>
        <p:txBody>
          <a:bodyPr>
            <a:normAutofit/>
          </a:bodyPr>
          <a:lstStyle/>
          <a:p>
            <a:r>
              <a:rPr lang="nl-NL" dirty="0"/>
              <a:t>Werkvorm: Zegewagen</a:t>
            </a:r>
          </a:p>
        </p:txBody>
      </p:sp>
      <p:sp>
        <p:nvSpPr>
          <p:cNvPr id="4" name="Freeform 13">
            <a:extLst>
              <a:ext uri="{FF2B5EF4-FFF2-40B4-BE49-F238E27FC236}">
                <a16:creationId xmlns:a16="http://schemas.microsoft.com/office/drawing/2014/main" id="{9A723720-D3FE-0991-126F-E9316BF9D12A}"/>
              </a:ext>
            </a:extLst>
          </p:cNvPr>
          <p:cNvSpPr/>
          <p:nvPr/>
        </p:nvSpPr>
        <p:spPr>
          <a:xfrm>
            <a:off x="14318809" y="6134100"/>
            <a:ext cx="3991845" cy="1353507"/>
          </a:xfrm>
          <a:custGeom>
            <a:avLst/>
            <a:gdLst/>
            <a:ahLst/>
            <a:cxnLst/>
            <a:rect l="l" t="t" r="r" b="b"/>
            <a:pathLst>
              <a:path w="3991845" h="1353507">
                <a:moveTo>
                  <a:pt x="0" y="0"/>
                </a:moveTo>
                <a:lnTo>
                  <a:pt x="3991845" y="0"/>
                </a:lnTo>
                <a:lnTo>
                  <a:pt x="3991845" y="1353507"/>
                </a:lnTo>
                <a:lnTo>
                  <a:pt x="0" y="1353507"/>
                </a:lnTo>
                <a:lnTo>
                  <a:pt x="0" y="0"/>
                </a:lnTo>
                <a:close/>
              </a:path>
            </a:pathLst>
          </a:custGeom>
          <a:blipFill>
            <a:blip r:embed="rId4"/>
            <a:stretch>
              <a:fillRect/>
            </a:stretch>
          </a:blipFill>
        </p:spPr>
        <p:txBody>
          <a:bodyPr/>
          <a:lstStyle/>
          <a:p>
            <a:endParaRPr lang="nl-NL"/>
          </a:p>
        </p:txBody>
      </p:sp>
      <p:sp>
        <p:nvSpPr>
          <p:cNvPr id="6" name="TextBox 3">
            <a:extLst>
              <a:ext uri="{FF2B5EF4-FFF2-40B4-BE49-F238E27FC236}">
                <a16:creationId xmlns:a16="http://schemas.microsoft.com/office/drawing/2014/main" id="{B75DBA1E-4781-BA4C-C997-86A49597F13E}"/>
              </a:ext>
            </a:extLst>
          </p:cNvPr>
          <p:cNvSpPr txBox="1"/>
          <p:nvPr/>
        </p:nvSpPr>
        <p:spPr>
          <a:xfrm>
            <a:off x="1200674" y="1994664"/>
            <a:ext cx="16002000" cy="1224246"/>
          </a:xfrm>
          <a:prstGeom prst="rect">
            <a:avLst/>
          </a:prstGeom>
        </p:spPr>
        <p:txBody>
          <a:bodyPr wrap="square" lIns="0" tIns="0" rIns="0" bIns="0" rtlCol="0" anchor="t">
            <a:spAutoFit/>
          </a:bodyPr>
          <a:lstStyle/>
          <a:p>
            <a:pPr algn="ctr">
              <a:lnSpc>
                <a:spcPts val="11200"/>
              </a:lnSpc>
            </a:pPr>
            <a:r>
              <a:rPr lang="en-US" sz="3600" b="1" i="1" dirty="0">
                <a:solidFill>
                  <a:srgbClr val="E30251"/>
                </a:solidFill>
                <a:latin typeface="Source Sans Pro Bold"/>
                <a:ea typeface="Source Sans Pro Bold"/>
                <a:cs typeface="Source Sans Pro Bold"/>
                <a:sym typeface="Source Sans Pro Bold"/>
              </a:rPr>
              <a:t>In het </a:t>
            </a:r>
            <a:r>
              <a:rPr lang="en-US" sz="3600" b="1" i="1" dirty="0" err="1">
                <a:solidFill>
                  <a:srgbClr val="E30251"/>
                </a:solidFill>
                <a:latin typeface="Source Sans Pro Bold"/>
                <a:ea typeface="Source Sans Pro Bold"/>
                <a:cs typeface="Source Sans Pro Bold"/>
                <a:sym typeface="Source Sans Pro Bold"/>
              </a:rPr>
              <a:t>kader</a:t>
            </a:r>
            <a:r>
              <a:rPr lang="en-US" sz="3600" b="1" i="1" dirty="0">
                <a:solidFill>
                  <a:srgbClr val="E30251"/>
                </a:solidFill>
                <a:latin typeface="Source Sans Pro Bold"/>
                <a:ea typeface="Source Sans Pro Bold"/>
                <a:cs typeface="Source Sans Pro Bold"/>
                <a:sym typeface="Source Sans Pro Bold"/>
              </a:rPr>
              <a:t> van de </a:t>
            </a:r>
            <a:r>
              <a:rPr lang="en-US" sz="3600" b="1" i="1" dirty="0" err="1">
                <a:solidFill>
                  <a:srgbClr val="E30251"/>
                </a:solidFill>
                <a:latin typeface="Source Sans Pro Bold"/>
                <a:ea typeface="Source Sans Pro Bold"/>
                <a:cs typeface="Source Sans Pro Bold"/>
                <a:sym typeface="Source Sans Pro Bold"/>
              </a:rPr>
              <a:t>implementatie</a:t>
            </a:r>
            <a:r>
              <a:rPr lang="en-US" sz="3600" b="1" i="1" dirty="0">
                <a:solidFill>
                  <a:srgbClr val="E30251"/>
                </a:solidFill>
                <a:latin typeface="Source Sans Pro Bold"/>
                <a:ea typeface="Source Sans Pro Bold"/>
                <a:cs typeface="Source Sans Pro Bold"/>
                <a:sym typeface="Source Sans Pro Bold"/>
              </a:rPr>
              <a:t> van de SBAR</a:t>
            </a:r>
          </a:p>
        </p:txBody>
      </p:sp>
      <p:sp>
        <p:nvSpPr>
          <p:cNvPr id="8" name="Rechthoek 7">
            <a:extLst>
              <a:ext uri="{FF2B5EF4-FFF2-40B4-BE49-F238E27FC236}">
                <a16:creationId xmlns:a16="http://schemas.microsoft.com/office/drawing/2014/main" id="{B039B8B4-D8B8-2F57-E90E-85CC4F4EA47D}"/>
              </a:ext>
            </a:extLst>
          </p:cNvPr>
          <p:cNvSpPr/>
          <p:nvPr/>
        </p:nvSpPr>
        <p:spPr>
          <a:xfrm>
            <a:off x="7772400" y="4024036"/>
            <a:ext cx="1219200" cy="1224246"/>
          </a:xfrm>
          <a:prstGeom prst="rect">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4000" b="1" dirty="0">
                <a:solidFill>
                  <a:schemeClr val="tx1"/>
                </a:solidFill>
              </a:rPr>
              <a:t>SB AR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eform 12"/>
          <p:cNvSpPr/>
          <p:nvPr/>
        </p:nvSpPr>
        <p:spPr>
          <a:xfrm>
            <a:off x="4321275" y="9182100"/>
            <a:ext cx="1996058" cy="1055200"/>
          </a:xfrm>
          <a:custGeom>
            <a:avLst/>
            <a:gdLst/>
            <a:ahLst/>
            <a:cxnLst/>
            <a:rect l="l" t="t" r="r" b="b"/>
            <a:pathLst>
              <a:path w="1996058" h="1251614">
                <a:moveTo>
                  <a:pt x="0" y="0"/>
                </a:moveTo>
                <a:lnTo>
                  <a:pt x="1996058" y="0"/>
                </a:lnTo>
                <a:lnTo>
                  <a:pt x="1996058" y="1251615"/>
                </a:lnTo>
                <a:lnTo>
                  <a:pt x="0" y="1251615"/>
                </a:lnTo>
                <a:lnTo>
                  <a:pt x="0" y="0"/>
                </a:lnTo>
                <a:close/>
              </a:path>
            </a:pathLst>
          </a:custGeom>
          <a:blipFill>
            <a:blip r:embed="rId2"/>
            <a:stretch>
              <a:fillRect t="-45487" b="-43675"/>
            </a:stretch>
          </a:blipFill>
        </p:spPr>
        <p:txBody>
          <a:bodyPr/>
          <a:lstStyle/>
          <a:p>
            <a:endParaRPr lang="nl-NL"/>
          </a:p>
        </p:txBody>
      </p:sp>
      <p:sp>
        <p:nvSpPr>
          <p:cNvPr id="13" name="Freeform 13"/>
          <p:cNvSpPr/>
          <p:nvPr/>
        </p:nvSpPr>
        <p:spPr>
          <a:xfrm>
            <a:off x="0" y="9035386"/>
            <a:ext cx="3991845" cy="1353507"/>
          </a:xfrm>
          <a:custGeom>
            <a:avLst/>
            <a:gdLst/>
            <a:ahLst/>
            <a:cxnLst/>
            <a:rect l="l" t="t" r="r" b="b"/>
            <a:pathLst>
              <a:path w="3991845" h="1353507">
                <a:moveTo>
                  <a:pt x="0" y="0"/>
                </a:moveTo>
                <a:lnTo>
                  <a:pt x="3991845" y="0"/>
                </a:lnTo>
                <a:lnTo>
                  <a:pt x="3991845" y="1353507"/>
                </a:lnTo>
                <a:lnTo>
                  <a:pt x="0" y="1353507"/>
                </a:lnTo>
                <a:lnTo>
                  <a:pt x="0" y="0"/>
                </a:lnTo>
                <a:close/>
              </a:path>
            </a:pathLst>
          </a:custGeom>
          <a:blipFill>
            <a:blip r:embed="rId3"/>
            <a:stretch>
              <a:fillRect/>
            </a:stretch>
          </a:blipFill>
        </p:spPr>
        <p:txBody>
          <a:bodyPr/>
          <a:lstStyle/>
          <a:p>
            <a:endParaRPr lang="nl-NL"/>
          </a:p>
        </p:txBody>
      </p:sp>
      <p:sp>
        <p:nvSpPr>
          <p:cNvPr id="15" name="Titel 14">
            <a:extLst>
              <a:ext uri="{FF2B5EF4-FFF2-40B4-BE49-F238E27FC236}">
                <a16:creationId xmlns:a16="http://schemas.microsoft.com/office/drawing/2014/main" id="{E7CD10B1-7AD8-36ED-1308-1B4C0A722213}"/>
              </a:ext>
            </a:extLst>
          </p:cNvPr>
          <p:cNvSpPr>
            <a:spLocks noGrp="1"/>
          </p:cNvSpPr>
          <p:nvPr>
            <p:ph type="title"/>
          </p:nvPr>
        </p:nvSpPr>
        <p:spPr>
          <a:xfrm>
            <a:off x="381000" y="4762500"/>
            <a:ext cx="16840200" cy="1143000"/>
          </a:xfrm>
        </p:spPr>
        <p:txBody>
          <a:bodyPr>
            <a:noAutofit/>
          </a:bodyPr>
          <a:lstStyle/>
          <a:p>
            <a:r>
              <a:rPr lang="nl-NL" sz="3600" dirty="0">
                <a:solidFill>
                  <a:schemeClr val="tx1"/>
                </a:solidFill>
              </a:rPr>
              <a:t>Voor vragen of opmerkingen over het SBAR-template verpleeghuiszorg mail naar Postbus UKON Eerstelijnsgeneeskunde: </a:t>
            </a:r>
            <a:br>
              <a:rPr lang="nl-NL" sz="3600" dirty="0">
                <a:solidFill>
                  <a:schemeClr val="tx1"/>
                </a:solidFill>
              </a:rPr>
            </a:br>
            <a:r>
              <a:rPr lang="nl-NL" sz="3600" dirty="0">
                <a:solidFill>
                  <a:schemeClr val="tx1"/>
                </a:solidFill>
              </a:rPr>
              <a:t>ukon.elg@radboudumc.nl</a:t>
            </a:r>
          </a:p>
        </p:txBody>
      </p:sp>
      <p:pic>
        <p:nvPicPr>
          <p:cNvPr id="3" name="Afbeelding 2">
            <a:extLst>
              <a:ext uri="{FF2B5EF4-FFF2-40B4-BE49-F238E27FC236}">
                <a16:creationId xmlns:a16="http://schemas.microsoft.com/office/drawing/2014/main" id="{C356BF71-AC33-6D68-A2E2-46D17CE4A1ED}"/>
              </a:ext>
            </a:extLst>
          </p:cNvPr>
          <p:cNvPicPr>
            <a:picLocks noChangeAspect="1"/>
          </p:cNvPicPr>
          <p:nvPr/>
        </p:nvPicPr>
        <p:blipFill>
          <a:blip r:embed="rId4"/>
          <a:stretch>
            <a:fillRect/>
          </a:stretch>
        </p:blipFill>
        <p:spPr>
          <a:xfrm>
            <a:off x="1706802" y="291262"/>
            <a:ext cx="14874396" cy="2682704"/>
          </a:xfrm>
          <a:prstGeom prst="rect">
            <a:avLst/>
          </a:prstGeom>
        </p:spPr>
      </p:pic>
      <p:sp>
        <p:nvSpPr>
          <p:cNvPr id="2" name="Titel 14">
            <a:extLst>
              <a:ext uri="{FF2B5EF4-FFF2-40B4-BE49-F238E27FC236}">
                <a16:creationId xmlns:a16="http://schemas.microsoft.com/office/drawing/2014/main" id="{59A0A578-EFFA-54FE-B242-DD4EEFD93829}"/>
              </a:ext>
            </a:extLst>
          </p:cNvPr>
          <p:cNvSpPr txBox="1">
            <a:spLocks/>
          </p:cNvSpPr>
          <p:nvPr/>
        </p:nvSpPr>
        <p:spPr>
          <a:xfrm>
            <a:off x="723900" y="7694034"/>
            <a:ext cx="168402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5400" b="1" kern="1200">
                <a:solidFill>
                  <a:schemeClr val="bg1"/>
                </a:solidFill>
                <a:latin typeface="+mj-lt"/>
                <a:ea typeface="+mj-ea"/>
                <a:cs typeface="+mj-cs"/>
              </a:defRPr>
            </a:lvl1pPr>
          </a:lstStyle>
          <a:p>
            <a:r>
              <a:rPr lang="nl-NL" sz="3600" i="1" dirty="0">
                <a:solidFill>
                  <a:schemeClr val="tx1"/>
                </a:solidFill>
                <a:latin typeface="+mn-lt"/>
              </a:rPr>
              <a:t>Bron: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5689"/>
        </a:solidFill>
        <a:effectLst/>
      </p:bgPr>
    </p:bg>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48957F5E-8468-28C6-0F70-D8504A89E2E3}"/>
              </a:ext>
            </a:extLst>
          </p:cNvPr>
          <p:cNvSpPr>
            <a:spLocks noGrp="1"/>
          </p:cNvSpPr>
          <p:nvPr>
            <p:ph type="title"/>
          </p:nvPr>
        </p:nvSpPr>
        <p:spPr>
          <a:xfrm>
            <a:off x="1619250" y="4686300"/>
            <a:ext cx="15049500" cy="1143000"/>
          </a:xfrm>
        </p:spPr>
        <p:txBody>
          <a:bodyPr/>
          <a:lstStyle/>
          <a:p>
            <a:pPr algn="l"/>
            <a:r>
              <a:rPr lang="nl-NL" sz="5400" dirty="0"/>
              <a:t>In het kort over deze methode:</a:t>
            </a:r>
            <a:br>
              <a:rPr lang="nl-NL" sz="5400" dirty="0"/>
            </a:br>
            <a:br>
              <a:rPr lang="nl-NL" sz="5400" dirty="0"/>
            </a:br>
            <a:r>
              <a:rPr lang="nl-NL" sz="3600" b="0" dirty="0"/>
              <a:t>Hoe hoger de druk wordt om te presteren, des te meer we soms geneigd zijn om te focussen op wat er allemaal nog niet verwezenlijkt is en wat er nog allemaal moet gebeuren. </a:t>
            </a:r>
            <a:br>
              <a:rPr lang="nl-NL" sz="3600" b="0" dirty="0"/>
            </a:br>
            <a:br>
              <a:rPr lang="nl-NL" sz="3600" b="0" dirty="0"/>
            </a:br>
            <a:r>
              <a:rPr lang="nl-NL" sz="3600" b="0" dirty="0"/>
              <a:t>Met deze werkvorm spreek je af dat je de focus eerst legt op wat er al wel is gelukt, voordat wordt gesproken over wat er nog niet gelukt is.</a:t>
            </a:r>
            <a:br>
              <a:rPr lang="nl-NL" sz="3600" b="0" dirty="0"/>
            </a:br>
            <a:endParaRPr lang="nl-NL" sz="6600" b="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427D19C9-F951-A7FB-C54A-22B316724FA8}"/>
              </a:ext>
            </a:extLst>
          </p:cNvPr>
          <p:cNvSpPr>
            <a:spLocks noGrp="1"/>
          </p:cNvSpPr>
          <p:nvPr>
            <p:ph type="title"/>
          </p:nvPr>
        </p:nvSpPr>
        <p:spPr>
          <a:xfrm>
            <a:off x="1504950" y="419100"/>
            <a:ext cx="15278100" cy="8523073"/>
          </a:xfrm>
        </p:spPr>
        <p:txBody>
          <a:bodyPr/>
          <a:lstStyle/>
          <a:p>
            <a:pPr algn="l"/>
            <a:r>
              <a:rPr lang="nl-NL" sz="5400" dirty="0"/>
              <a:t>Opbrengst van de werkvorm ‘Zegewagen’:</a:t>
            </a:r>
            <a:br>
              <a:rPr lang="nl-NL" sz="5400" dirty="0"/>
            </a:br>
            <a:br>
              <a:rPr lang="nl-NL" sz="4400" dirty="0"/>
            </a:br>
            <a:r>
              <a:rPr lang="nl-NL" sz="3600" b="0" dirty="0"/>
              <a:t>Met deze werkvorm verplicht je de groep om eerst te benoemen wat er al wel is gelukt, voordat zij met elkaar duiken op wat er nog allemaal niet is en beter kan.</a:t>
            </a:r>
            <a:br>
              <a:rPr lang="nl-NL" sz="3600" b="0" dirty="0"/>
            </a:br>
            <a:br>
              <a:rPr lang="nl-NL" sz="3600" b="0" dirty="0"/>
            </a:br>
            <a:r>
              <a:rPr lang="nl-NL" sz="3600" b="0" dirty="0"/>
              <a:t>Hierdoor ontstaat er een sfeer van waardering en erkenning, waardoor lastigere punten daarna makkelijker te bespreken zijn.</a:t>
            </a:r>
            <a:endParaRPr lang="nl-NL" sz="6600" b="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jdelijke aanduiding voor inhoud 1">
            <a:extLst>
              <a:ext uri="{FF2B5EF4-FFF2-40B4-BE49-F238E27FC236}">
                <a16:creationId xmlns:a16="http://schemas.microsoft.com/office/drawing/2014/main" id="{CFE398EA-BEA3-3639-981C-916EF291EE00}"/>
              </a:ext>
            </a:extLst>
          </p:cNvPr>
          <p:cNvSpPr>
            <a:spLocks noGrp="1"/>
          </p:cNvSpPr>
          <p:nvPr>
            <p:ph sz="quarter" idx="10"/>
          </p:nvPr>
        </p:nvSpPr>
        <p:spPr>
          <a:xfrm>
            <a:off x="860483" y="2095500"/>
            <a:ext cx="16611600" cy="6477000"/>
          </a:xfrm>
        </p:spPr>
        <p:txBody>
          <a:bodyPr>
            <a:normAutofit/>
          </a:bodyPr>
          <a:lstStyle/>
          <a:p>
            <a:r>
              <a:rPr lang="nl-NL" sz="3700" dirty="0"/>
              <a:t>Flip-over</a:t>
            </a:r>
          </a:p>
          <a:p>
            <a:r>
              <a:rPr lang="nl-NL" sz="3700" dirty="0"/>
              <a:t>Stiften</a:t>
            </a:r>
          </a:p>
          <a:p>
            <a:pPr marL="0" indent="0">
              <a:buNone/>
            </a:pPr>
            <a:endParaRPr lang="nl-NL" sz="3700" dirty="0"/>
          </a:p>
        </p:txBody>
      </p:sp>
      <p:sp>
        <p:nvSpPr>
          <p:cNvPr id="9" name="Titel 2">
            <a:extLst>
              <a:ext uri="{FF2B5EF4-FFF2-40B4-BE49-F238E27FC236}">
                <a16:creationId xmlns:a16="http://schemas.microsoft.com/office/drawing/2014/main" id="{18127D38-1B9F-5BF2-B6CC-E474B46F39A9}"/>
              </a:ext>
            </a:extLst>
          </p:cNvPr>
          <p:cNvSpPr>
            <a:spLocks noGrp="1"/>
          </p:cNvSpPr>
          <p:nvPr>
            <p:ph type="title"/>
          </p:nvPr>
        </p:nvSpPr>
        <p:spPr>
          <a:xfrm>
            <a:off x="1600200" y="476250"/>
            <a:ext cx="8229600" cy="1143000"/>
          </a:xfrm>
        </p:spPr>
        <p:txBody>
          <a:bodyPr>
            <a:normAutofit/>
          </a:bodyPr>
          <a:lstStyle/>
          <a:p>
            <a:r>
              <a:rPr lang="nl-NL" sz="4800" dirty="0"/>
              <a:t>Benodigdheden</a:t>
            </a:r>
          </a:p>
        </p:txBody>
      </p:sp>
      <p:pic>
        <p:nvPicPr>
          <p:cNvPr id="2050" name="Picture 2" descr="Cursuskalender - Teken je Training">
            <a:extLst>
              <a:ext uri="{FF2B5EF4-FFF2-40B4-BE49-F238E27FC236}">
                <a16:creationId xmlns:a16="http://schemas.microsoft.com/office/drawing/2014/main" id="{209D9E36-D147-A90D-CBEF-4C98B9FDA5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10600" y="2523624"/>
            <a:ext cx="6515100" cy="6515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51447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A7126CD5-79D2-4C37-9605-C08573EACAE6}"/>
              </a:ext>
            </a:extLst>
          </p:cNvPr>
          <p:cNvSpPr>
            <a:spLocks noGrp="1"/>
          </p:cNvSpPr>
          <p:nvPr>
            <p:ph type="title"/>
          </p:nvPr>
        </p:nvSpPr>
        <p:spPr/>
        <p:txBody>
          <a:bodyPr>
            <a:normAutofit/>
          </a:bodyPr>
          <a:lstStyle/>
          <a:p>
            <a:r>
              <a:rPr lang="nl-NL" sz="4800" dirty="0"/>
              <a:t>Aanpak (stap 1)</a:t>
            </a:r>
          </a:p>
        </p:txBody>
      </p:sp>
      <p:sp>
        <p:nvSpPr>
          <p:cNvPr id="21" name="Tijdelijke aanduiding voor inhoud 20">
            <a:extLst>
              <a:ext uri="{FF2B5EF4-FFF2-40B4-BE49-F238E27FC236}">
                <a16:creationId xmlns:a16="http://schemas.microsoft.com/office/drawing/2014/main" id="{B461D7E7-4430-9D40-0177-C597C8DD432B}"/>
              </a:ext>
            </a:extLst>
          </p:cNvPr>
          <p:cNvSpPr>
            <a:spLocks noGrp="1"/>
          </p:cNvSpPr>
          <p:nvPr>
            <p:ph sz="quarter" idx="10"/>
          </p:nvPr>
        </p:nvSpPr>
        <p:spPr>
          <a:xfrm>
            <a:off x="936683" y="2095500"/>
            <a:ext cx="16611600" cy="6629400"/>
          </a:xfrm>
        </p:spPr>
        <p:txBody>
          <a:bodyPr>
            <a:normAutofit/>
          </a:bodyPr>
          <a:lstStyle/>
          <a:p>
            <a:pPr marL="0" indent="0">
              <a:buNone/>
            </a:pPr>
            <a:r>
              <a:rPr lang="nl-NL" sz="4000" b="1" dirty="0"/>
              <a:t>Laat een agendapunt benoemen</a:t>
            </a:r>
          </a:p>
          <a:p>
            <a:pPr marL="0" indent="0">
              <a:buNone/>
            </a:pPr>
            <a:r>
              <a:rPr lang="nl-NL" sz="3700" dirty="0"/>
              <a:t>Vraag de inbrenger van het agendapunt om zijn onderwerp in te leiden en een vraag te formuleren voor de rest van de groep. Schrijf de vraag op een flip-over om deze vast te houden voor een later moment in het proces.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A7126CD5-79D2-4C37-9605-C08573EACAE6}"/>
              </a:ext>
            </a:extLst>
          </p:cNvPr>
          <p:cNvSpPr>
            <a:spLocks noGrp="1"/>
          </p:cNvSpPr>
          <p:nvPr>
            <p:ph type="title"/>
          </p:nvPr>
        </p:nvSpPr>
        <p:spPr/>
        <p:txBody>
          <a:bodyPr>
            <a:normAutofit/>
          </a:bodyPr>
          <a:lstStyle/>
          <a:p>
            <a:r>
              <a:rPr lang="nl-NL" sz="4800" dirty="0"/>
              <a:t>Aanpak (stap 2)</a:t>
            </a:r>
          </a:p>
        </p:txBody>
      </p:sp>
      <p:sp>
        <p:nvSpPr>
          <p:cNvPr id="21" name="Tijdelijke aanduiding voor inhoud 20">
            <a:extLst>
              <a:ext uri="{FF2B5EF4-FFF2-40B4-BE49-F238E27FC236}">
                <a16:creationId xmlns:a16="http://schemas.microsoft.com/office/drawing/2014/main" id="{B461D7E7-4430-9D40-0177-C597C8DD432B}"/>
              </a:ext>
            </a:extLst>
          </p:cNvPr>
          <p:cNvSpPr>
            <a:spLocks noGrp="1"/>
          </p:cNvSpPr>
          <p:nvPr>
            <p:ph sz="quarter" idx="10"/>
          </p:nvPr>
        </p:nvSpPr>
        <p:spPr>
          <a:xfrm>
            <a:off x="860483" y="2095500"/>
            <a:ext cx="16611600" cy="7010400"/>
          </a:xfrm>
        </p:spPr>
        <p:txBody>
          <a:bodyPr>
            <a:normAutofit/>
          </a:bodyPr>
          <a:lstStyle/>
          <a:p>
            <a:pPr marL="0" indent="0">
              <a:buNone/>
            </a:pPr>
            <a:r>
              <a:rPr lang="nl-NL" sz="4000" b="1" dirty="0"/>
              <a:t>Benoem wat is gelukt</a:t>
            </a:r>
          </a:p>
          <a:p>
            <a:pPr marL="0" indent="0">
              <a:buNone/>
            </a:pPr>
            <a:r>
              <a:rPr lang="nl-NL" sz="3700" dirty="0"/>
              <a:t>Voordat de deelnemers op de vraag ingaan, vraag je hen om te benoemen wat er op dit onderwerp al is bereikt. Teken op de flip-over een wagen waarin je alle zegeningen kunt tekenen of schrijven. Haal een eerste vangst op en doe nog een tweede rondje waarin wat minder voor de hand liggende zegeningen kunnen worden ingebracht. Schrijf of teken alle zegeningen in de wagen.</a:t>
            </a:r>
          </a:p>
        </p:txBody>
      </p:sp>
    </p:spTree>
    <p:extLst>
      <p:ext uri="{BB962C8B-B14F-4D97-AF65-F5344CB8AC3E}">
        <p14:creationId xmlns:p14="http://schemas.microsoft.com/office/powerpoint/2010/main" val="924476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A7126CD5-79D2-4C37-9605-C08573EACAE6}"/>
              </a:ext>
            </a:extLst>
          </p:cNvPr>
          <p:cNvSpPr>
            <a:spLocks noGrp="1"/>
          </p:cNvSpPr>
          <p:nvPr>
            <p:ph type="title"/>
          </p:nvPr>
        </p:nvSpPr>
        <p:spPr/>
        <p:txBody>
          <a:bodyPr>
            <a:normAutofit/>
          </a:bodyPr>
          <a:lstStyle/>
          <a:p>
            <a:r>
              <a:rPr lang="nl-NL" sz="4800" dirty="0"/>
              <a:t>Aanpak (stap 3)</a:t>
            </a:r>
          </a:p>
        </p:txBody>
      </p:sp>
      <p:sp>
        <p:nvSpPr>
          <p:cNvPr id="21" name="Tijdelijke aanduiding voor inhoud 20">
            <a:extLst>
              <a:ext uri="{FF2B5EF4-FFF2-40B4-BE49-F238E27FC236}">
                <a16:creationId xmlns:a16="http://schemas.microsoft.com/office/drawing/2014/main" id="{B461D7E7-4430-9D40-0177-C597C8DD432B}"/>
              </a:ext>
            </a:extLst>
          </p:cNvPr>
          <p:cNvSpPr>
            <a:spLocks noGrp="1"/>
          </p:cNvSpPr>
          <p:nvPr>
            <p:ph sz="quarter" idx="10"/>
          </p:nvPr>
        </p:nvSpPr>
        <p:spPr>
          <a:xfrm>
            <a:off x="860482" y="1988267"/>
            <a:ext cx="16360717" cy="6310466"/>
          </a:xfrm>
        </p:spPr>
        <p:txBody>
          <a:bodyPr>
            <a:normAutofit/>
          </a:bodyPr>
          <a:lstStyle/>
          <a:p>
            <a:pPr marL="0" indent="0">
              <a:buNone/>
            </a:pPr>
            <a:r>
              <a:rPr lang="nl-NL" sz="4000" b="1" dirty="0"/>
              <a:t>Kijk de inbrenger aan en laat hem zijn vraag herhalen</a:t>
            </a:r>
          </a:p>
          <a:p>
            <a:pPr marL="0" indent="0">
              <a:buNone/>
            </a:pPr>
            <a:r>
              <a:rPr lang="nl-NL" sz="3700" dirty="0"/>
              <a:t>Kijk de inbrenger aan en vraag hem zijn vraag te herhalen of bij te stellen. Het kan zijn dat hij zijn vraag wil bijstellen door de input uit stap 2.</a:t>
            </a:r>
          </a:p>
          <a:p>
            <a:pPr marL="0" indent="0">
              <a:buNone/>
            </a:pPr>
            <a:endParaRPr lang="nl-NL" sz="3700" dirty="0"/>
          </a:p>
          <a:p>
            <a:pPr marL="0" indent="0">
              <a:buNone/>
            </a:pPr>
            <a:r>
              <a:rPr lang="nl-NL" sz="3700" dirty="0"/>
              <a:t>Stap 1 t/m 3 leveren een focus op voor het gesprek. Een goed vervolg van deze stappen zijn stap 4 en 5.</a:t>
            </a:r>
          </a:p>
        </p:txBody>
      </p:sp>
    </p:spTree>
    <p:extLst>
      <p:ext uri="{BB962C8B-B14F-4D97-AF65-F5344CB8AC3E}">
        <p14:creationId xmlns:p14="http://schemas.microsoft.com/office/powerpoint/2010/main" val="10658865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83F43E6C-69C4-761D-2ACB-3140EFC98F28}"/>
              </a:ext>
            </a:extLst>
          </p:cNvPr>
          <p:cNvSpPr>
            <a:spLocks noGrp="1"/>
          </p:cNvSpPr>
          <p:nvPr>
            <p:ph sz="quarter" idx="10"/>
          </p:nvPr>
        </p:nvSpPr>
        <p:spPr/>
        <p:txBody>
          <a:bodyPr>
            <a:normAutofit/>
          </a:bodyPr>
          <a:lstStyle/>
          <a:p>
            <a:pPr marL="0" indent="0">
              <a:buNone/>
            </a:pPr>
            <a:r>
              <a:rPr lang="nl-NL" sz="3700" b="1" kern="0" dirty="0">
                <a:effectLst/>
                <a:ea typeface="Times New Roman" panose="02020603050405020304" pitchFamily="18" charset="0"/>
                <a:cs typeface="Times New Roman" panose="02020603050405020304" pitchFamily="18" charset="0"/>
              </a:rPr>
              <a:t>Faciliteer een vragenronde</a:t>
            </a:r>
            <a:r>
              <a:rPr lang="nl-NL" sz="3700" kern="0" dirty="0">
                <a:effectLst/>
                <a:ea typeface="Times New Roman" panose="02020603050405020304" pitchFamily="18" charset="0"/>
                <a:cs typeface="Times New Roman" panose="02020603050405020304" pitchFamily="18" charset="0"/>
              </a:rPr>
              <a:t> </a:t>
            </a:r>
          </a:p>
          <a:p>
            <a:pPr marL="0" indent="0">
              <a:buNone/>
            </a:pPr>
            <a:r>
              <a:rPr lang="nl-NL" sz="3700" kern="0" dirty="0">
                <a:ea typeface="Times New Roman" panose="02020603050405020304" pitchFamily="18" charset="0"/>
                <a:cs typeface="Times New Roman" panose="02020603050405020304" pitchFamily="18" charset="0"/>
              </a:rPr>
              <a:t>Het kan zijn dat er vragen zijn om de vraag van de inbrenger verder te verhelderen. Doe een vragenrondje en geef de deelnemers om de beurt de gelegenheid om de inbrenger een vraag te stellen. Stimuleer het stellen van open vragen, zodat de inbrenger nuttige informatie kan verschaffen.</a:t>
            </a:r>
            <a:endParaRPr lang="nl-NL" sz="3700" dirty="0"/>
          </a:p>
        </p:txBody>
      </p:sp>
      <p:sp>
        <p:nvSpPr>
          <p:cNvPr id="3" name="Titel 2">
            <a:extLst>
              <a:ext uri="{FF2B5EF4-FFF2-40B4-BE49-F238E27FC236}">
                <a16:creationId xmlns:a16="http://schemas.microsoft.com/office/drawing/2014/main" id="{442B8D7C-ECA4-F412-32D9-A1C4E854E988}"/>
              </a:ext>
            </a:extLst>
          </p:cNvPr>
          <p:cNvSpPr>
            <a:spLocks noGrp="1"/>
          </p:cNvSpPr>
          <p:nvPr>
            <p:ph type="title"/>
          </p:nvPr>
        </p:nvSpPr>
        <p:spPr/>
        <p:txBody>
          <a:bodyPr>
            <a:normAutofit/>
          </a:bodyPr>
          <a:lstStyle/>
          <a:p>
            <a:r>
              <a:rPr lang="nl-NL" sz="4800" dirty="0"/>
              <a:t>Aanpak (stap 4)</a:t>
            </a:r>
          </a:p>
        </p:txBody>
      </p:sp>
    </p:spTree>
    <p:extLst>
      <p:ext uri="{BB962C8B-B14F-4D97-AF65-F5344CB8AC3E}">
        <p14:creationId xmlns:p14="http://schemas.microsoft.com/office/powerpoint/2010/main" val="4503713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A7126CD5-79D2-4C37-9605-C08573EACAE6}"/>
              </a:ext>
            </a:extLst>
          </p:cNvPr>
          <p:cNvSpPr>
            <a:spLocks noGrp="1"/>
          </p:cNvSpPr>
          <p:nvPr>
            <p:ph type="title"/>
          </p:nvPr>
        </p:nvSpPr>
        <p:spPr>
          <a:xfrm>
            <a:off x="1600200" y="476250"/>
            <a:ext cx="12115800" cy="1143000"/>
          </a:xfrm>
        </p:spPr>
        <p:txBody>
          <a:bodyPr>
            <a:normAutofit/>
          </a:bodyPr>
          <a:lstStyle/>
          <a:p>
            <a:r>
              <a:rPr lang="nl-NL" sz="4800" dirty="0"/>
              <a:t>Aanpak (stap 5)</a:t>
            </a:r>
          </a:p>
        </p:txBody>
      </p:sp>
      <p:sp>
        <p:nvSpPr>
          <p:cNvPr id="21" name="Tijdelijke aanduiding voor inhoud 20">
            <a:extLst>
              <a:ext uri="{FF2B5EF4-FFF2-40B4-BE49-F238E27FC236}">
                <a16:creationId xmlns:a16="http://schemas.microsoft.com/office/drawing/2014/main" id="{B461D7E7-4430-9D40-0177-C597C8DD432B}"/>
              </a:ext>
            </a:extLst>
          </p:cNvPr>
          <p:cNvSpPr>
            <a:spLocks noGrp="1"/>
          </p:cNvSpPr>
          <p:nvPr>
            <p:ph sz="quarter" idx="10"/>
          </p:nvPr>
        </p:nvSpPr>
        <p:spPr/>
        <p:txBody>
          <a:bodyPr>
            <a:normAutofit/>
          </a:bodyPr>
          <a:lstStyle/>
          <a:p>
            <a:pPr marL="0" indent="0">
              <a:buNone/>
            </a:pPr>
            <a:r>
              <a:rPr lang="nl-NL" sz="3700" b="1" dirty="0"/>
              <a:t>Faciliteer een adviesronde</a:t>
            </a:r>
          </a:p>
          <a:p>
            <a:pPr marL="0" indent="0">
              <a:buNone/>
            </a:pPr>
            <a:r>
              <a:rPr lang="nl-NL" sz="3700" dirty="0"/>
              <a:t>Als er geen vragen meer zijn, maak dan een rondje en vraag de deelnemers om allemaal een advies te formuleren voor de inbrenger. Geef de inbrenger de mogelijkheid om een vraag te stellen, maar zorg ervoor dat hij niet te veel op de adviesgever reageert (zeker niet met ‘Ja, maar …’). Laat de inbrenger alle adviezen aanhoren en daarna benoemen met welk advies hij verdergaat.</a:t>
            </a:r>
          </a:p>
          <a:p>
            <a:pPr marL="0" indent="0">
              <a:buNone/>
            </a:pPr>
            <a:endParaRPr lang="nl-NL" sz="3700" dirty="0"/>
          </a:p>
        </p:txBody>
      </p:sp>
    </p:spTree>
    <p:extLst>
      <p:ext uri="{BB962C8B-B14F-4D97-AF65-F5344CB8AC3E}">
        <p14:creationId xmlns:p14="http://schemas.microsoft.com/office/powerpoint/2010/main" val="1958153574"/>
      </p:ext>
    </p:extLst>
  </p:cSld>
  <p:clrMapOvr>
    <a:masterClrMapping/>
  </p:clrMapOvr>
</p:sld>
</file>

<file path=ppt/theme/theme1.xml><?xml version="1.0" encoding="utf-8"?>
<a:theme xmlns:a="http://schemas.openxmlformats.org/drawingml/2006/main" name="Office Theme">
  <a:themeElements>
    <a:clrScheme name="SBAR">
      <a:dk1>
        <a:srgbClr val="FFFFFF"/>
      </a:dk1>
      <a:lt1>
        <a:srgbClr val="E30251"/>
      </a:lt1>
      <a:dk2>
        <a:srgbClr val="FFFFFF"/>
      </a:dk2>
      <a:lt2>
        <a:srgbClr val="005689"/>
      </a:lt2>
      <a:accent1>
        <a:srgbClr val="E30251"/>
      </a:accent1>
      <a:accent2>
        <a:srgbClr val="FFFFFF"/>
      </a:accent2>
      <a:accent3>
        <a:srgbClr val="005689"/>
      </a:accent3>
      <a:accent4>
        <a:srgbClr val="005689"/>
      </a:accent4>
      <a:accent5>
        <a:srgbClr val="E30251"/>
      </a:accent5>
      <a:accent6>
        <a:srgbClr val="FFFFFF"/>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337</TotalTime>
  <Words>532</Words>
  <Application>Microsoft Office PowerPoint</Application>
  <PresentationFormat>Aangepast</PresentationFormat>
  <Paragraphs>30</Paragraphs>
  <Slides>10</Slides>
  <Notes>2</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10</vt:i4>
      </vt:variant>
    </vt:vector>
  </HeadingPairs>
  <TitlesOfParts>
    <vt:vector size="16" baseType="lpstr">
      <vt:lpstr>Arial</vt:lpstr>
      <vt:lpstr>Times New Roman</vt:lpstr>
      <vt:lpstr>Aptos</vt:lpstr>
      <vt:lpstr>Source Sans Pro Bold</vt:lpstr>
      <vt:lpstr>Calibri</vt:lpstr>
      <vt:lpstr>Office Theme</vt:lpstr>
      <vt:lpstr>Werkvorm: Zegewagen</vt:lpstr>
      <vt:lpstr>In het kort over deze methode:  Hoe hoger de druk wordt om te presteren, des te meer we soms geneigd zijn om te focussen op wat er allemaal nog niet verwezenlijkt is en wat er nog allemaal moet gebeuren.   Met deze werkvorm spreek je af dat je de focus eerst legt op wat er al wel is gelukt, voordat wordt gesproken over wat er nog niet gelukt is. </vt:lpstr>
      <vt:lpstr>Opbrengst van de werkvorm ‘Zegewagen’:  Met deze werkvorm verplicht je de groep om eerst te benoemen wat er al wel is gelukt, voordat zij met elkaar duiken op wat er nog allemaal niet is en beter kan.  Hierdoor ontstaat er een sfeer van waardering en erkenning, waardoor lastigere punten daarna makkelijker te bespreken zijn.</vt:lpstr>
      <vt:lpstr>Benodigdheden</vt:lpstr>
      <vt:lpstr>Aanpak (stap 1)</vt:lpstr>
      <vt:lpstr>Aanpak (stap 2)</vt:lpstr>
      <vt:lpstr>Aanpak (stap 3)</vt:lpstr>
      <vt:lpstr>Aanpak (stap 4)</vt:lpstr>
      <vt:lpstr>Aanpak (stap 5)</vt:lpstr>
      <vt:lpstr>Voor vragen of opmerkingen over het SBAR-template verpleeghuiszorg mail naar Postbus UKON Eerstelijnsgeneeskunde:  ukon.elg@radboudumc.nl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Presentatie SBAR</dc:title>
  <dc:creator>Tange, Lenny</dc:creator>
  <cp:lastModifiedBy>Lenny Tange</cp:lastModifiedBy>
  <cp:revision>18</cp:revision>
  <dcterms:created xsi:type="dcterms:W3CDTF">2006-08-16T00:00:00Z</dcterms:created>
  <dcterms:modified xsi:type="dcterms:W3CDTF">2025-10-30T13:49:40Z</dcterms:modified>
  <dc:identifier>DAGZ0g_U7yY</dc:identifier>
</cp:coreProperties>
</file>