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sldIdLst>
    <p:sldId id="256" r:id="rId2"/>
    <p:sldId id="257" r:id="rId3"/>
    <p:sldId id="259" r:id="rId4"/>
    <p:sldId id="269" r:id="rId5"/>
    <p:sldId id="258" r:id="rId6"/>
    <p:sldId id="260" r:id="rId7"/>
    <p:sldId id="262" r:id="rId8"/>
    <p:sldId id="271" r:id="rId9"/>
    <p:sldId id="272" r:id="rId10"/>
    <p:sldId id="263" r:id="rId11"/>
    <p:sldId id="273" r:id="rId12"/>
    <p:sldId id="274" r:id="rId13"/>
    <p:sldId id="276" r:id="rId14"/>
    <p:sldId id="277" r:id="rId15"/>
    <p:sldId id="275" r:id="rId16"/>
    <p:sldId id="278" r:id="rId17"/>
    <p:sldId id="279" r:id="rId18"/>
    <p:sldId id="280" r:id="rId19"/>
    <p:sldId id="281" r:id="rId20"/>
    <p:sldId id="282" r:id="rId21"/>
    <p:sldId id="283" r:id="rId22"/>
    <p:sldId id="284" r:id="rId23"/>
    <p:sldId id="285" r:id="rId24"/>
    <p:sldId id="286" r:id="rId25"/>
    <p:sldId id="287" r:id="rId26"/>
    <p:sldId id="289" r:id="rId27"/>
    <p:sldId id="290" r:id="rId28"/>
    <p:sldId id="268" r:id="rId29"/>
  </p:sldIdLst>
  <p:sldSz cx="18288000" cy="10287000"/>
  <p:notesSz cx="6858000" cy="9144000"/>
  <p:embeddedFontLst>
    <p:embeddedFont>
      <p:font typeface="Source Sans Pro Bold" panose="020B0604020202020204" charset="0"/>
      <p:regular r:id="rId31"/>
      <p:bold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89"/>
    <a:srgbClr val="E302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B9A247-83A5-448A-8B2A-598271E3D8B3}" type="datetimeFigureOut">
              <a:rPr lang="nl-NL" smtClean="0"/>
              <a:t>30-10-2025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7EB19B-96F4-45B4-8C70-4106B8B626B5}" type="slidenum">
              <a:rPr lang="nl-NL" smtClean="0"/>
              <a:t>‹nr.›</a:t>
            </a:fld>
            <a:endParaRPr lang="nl-NL"/>
          </a:p>
        </p:txBody>
      </p:sp>
    </p:spTree>
    <p:extLst>
      <p:ext uri="{BB962C8B-B14F-4D97-AF65-F5344CB8AC3E}">
        <p14:creationId xmlns:p14="http://schemas.microsoft.com/office/powerpoint/2010/main" val="2952102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Oplossingsgericht werken</a:t>
            </a:r>
          </a:p>
        </p:txBody>
      </p:sp>
      <p:sp>
        <p:nvSpPr>
          <p:cNvPr id="4" name="Tijdelijke aanduiding voor dianummer 3"/>
          <p:cNvSpPr>
            <a:spLocks noGrp="1"/>
          </p:cNvSpPr>
          <p:nvPr>
            <p:ph type="sldNum" sz="quarter" idx="5"/>
          </p:nvPr>
        </p:nvSpPr>
        <p:spPr/>
        <p:txBody>
          <a:bodyPr/>
          <a:lstStyle/>
          <a:p>
            <a:fld id="{977EB19B-96F4-45B4-8C70-4106B8B626B5}" type="slidenum">
              <a:rPr lang="nl-NL" smtClean="0"/>
              <a:t>1</a:t>
            </a:fld>
            <a:endParaRPr lang="nl-NL"/>
          </a:p>
        </p:txBody>
      </p:sp>
    </p:spTree>
    <p:extLst>
      <p:ext uri="{BB962C8B-B14F-4D97-AF65-F5344CB8AC3E}">
        <p14:creationId xmlns:p14="http://schemas.microsoft.com/office/powerpoint/2010/main" val="1921711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altLang="en-US" dirty="0"/>
              <a:t>Docent vraagt door op de schaal. </a:t>
            </a:r>
          </a:p>
          <a:p>
            <a:pPr eaLnBrk="1" hangingPunct="1">
              <a:spcBef>
                <a:spcPct val="0"/>
              </a:spcBef>
            </a:pPr>
            <a:r>
              <a:rPr lang="nl-NL" altLang="en-US" dirty="0"/>
              <a:t>Wat maakt dat je al bijvoorbeeld een twee hebt bereikt? Iedere deelnemer aan het woord laten komen. </a:t>
            </a:r>
            <a:r>
              <a:rPr lang="nl-NL" altLang="en-US" dirty="0" err="1"/>
              <a:t>Mindmap</a:t>
            </a:r>
            <a:r>
              <a:rPr lang="nl-NL" altLang="en-US" dirty="0"/>
              <a:t> op het bord geeft de docent en studenten direct ook zicht op de voorkennis waarop aangesloten dient te worden.</a:t>
            </a:r>
          </a:p>
          <a:p>
            <a:pPr eaLnBrk="1" hangingPunct="1">
              <a:spcBef>
                <a:spcPct val="0"/>
              </a:spcBef>
            </a:pPr>
            <a:endParaRPr lang="nl-NL" altLang="en-US" dirty="0"/>
          </a:p>
          <a:p>
            <a:pPr eaLnBrk="1" hangingPunct="1">
              <a:spcBef>
                <a:spcPct val="0"/>
              </a:spcBef>
            </a:pPr>
            <a:endParaRPr lang="nl-NL" altLang="en-US" dirty="0"/>
          </a:p>
          <a:p>
            <a:pPr eaLnBrk="1" hangingPunct="1">
              <a:spcBef>
                <a:spcPct val="0"/>
              </a:spcBef>
            </a:pPr>
            <a:r>
              <a:rPr lang="nl-NL" altLang="en-US" dirty="0"/>
              <a:t>Wat heb je nodig om naar een drie te komen?</a:t>
            </a:r>
          </a:p>
          <a:p>
            <a:endParaRPr lang="nl-NL" dirty="0"/>
          </a:p>
        </p:txBody>
      </p:sp>
      <p:sp>
        <p:nvSpPr>
          <p:cNvPr id="4" name="Tijdelijke aanduiding voor dianummer 3"/>
          <p:cNvSpPr>
            <a:spLocks noGrp="1"/>
          </p:cNvSpPr>
          <p:nvPr>
            <p:ph type="sldNum" sz="quarter" idx="5"/>
          </p:nvPr>
        </p:nvSpPr>
        <p:spPr/>
        <p:txBody>
          <a:bodyPr/>
          <a:lstStyle/>
          <a:p>
            <a:fld id="{977EB19B-96F4-45B4-8C70-4106B8B626B5}" type="slidenum">
              <a:rPr lang="nl-NL" smtClean="0"/>
              <a:t>3</a:t>
            </a:fld>
            <a:endParaRPr lang="nl-NL"/>
          </a:p>
        </p:txBody>
      </p:sp>
    </p:spTree>
    <p:extLst>
      <p:ext uri="{BB962C8B-B14F-4D97-AF65-F5344CB8AC3E}">
        <p14:creationId xmlns:p14="http://schemas.microsoft.com/office/powerpoint/2010/main" val="187363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0" i="0" dirty="0">
                <a:solidFill>
                  <a:srgbClr val="001D35"/>
                </a:solidFill>
                <a:effectLst/>
                <a:latin typeface="Google Sans"/>
              </a:rPr>
              <a:t>OGW staat voor Opbrengstgericht Werken. Het is een onderwijsaanpak waarbij scholen bewust, systematisch en cyclisch werken aan het verbeteren van leerresultaten en andere opbrengsten. Dit omvat zowel leerprestaties als sociaal-emotionele ontwikkeling. OGW is gebaseerd op de visie dat alle leerlingen hoge verwachtingen verdienen en dat de resultaten geanalyseerd moeten worden om deze verwachtingen te realiseren</a:t>
            </a:r>
            <a:endParaRPr lang="nl-NL" dirty="0"/>
          </a:p>
        </p:txBody>
      </p:sp>
      <p:sp>
        <p:nvSpPr>
          <p:cNvPr id="4" name="Tijdelijke aanduiding voor dianummer 3"/>
          <p:cNvSpPr>
            <a:spLocks noGrp="1"/>
          </p:cNvSpPr>
          <p:nvPr>
            <p:ph type="sldNum" sz="quarter" idx="5"/>
          </p:nvPr>
        </p:nvSpPr>
        <p:spPr/>
        <p:txBody>
          <a:bodyPr/>
          <a:lstStyle/>
          <a:p>
            <a:fld id="{977EB19B-96F4-45B4-8C70-4106B8B626B5}" type="slidenum">
              <a:rPr lang="nl-NL" smtClean="0"/>
              <a:t>4</a:t>
            </a:fld>
            <a:endParaRPr lang="nl-NL"/>
          </a:p>
        </p:txBody>
      </p:sp>
    </p:spTree>
    <p:extLst>
      <p:ext uri="{BB962C8B-B14F-4D97-AF65-F5344CB8AC3E}">
        <p14:creationId xmlns:p14="http://schemas.microsoft.com/office/powerpoint/2010/main" val="502069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ltLang="en-US" dirty="0" err="1"/>
              <a:t>Dit</a:t>
            </a:r>
            <a:r>
              <a:rPr lang="en-GB" altLang="en-US" dirty="0"/>
              <a:t> </a:t>
            </a:r>
            <a:r>
              <a:rPr lang="en-GB" altLang="en-US" dirty="0" err="1"/>
              <a:t>filmpje</a:t>
            </a:r>
            <a:r>
              <a:rPr lang="en-GB" altLang="en-US" dirty="0"/>
              <a:t> </a:t>
            </a:r>
            <a:r>
              <a:rPr lang="en-GB" altLang="en-US" dirty="0" err="1"/>
              <a:t>wordt</a:t>
            </a:r>
            <a:r>
              <a:rPr lang="en-GB" altLang="en-US" dirty="0"/>
              <a:t> </a:t>
            </a:r>
            <a:r>
              <a:rPr lang="en-GB" altLang="en-US" dirty="0" err="1"/>
              <a:t>getoond</a:t>
            </a:r>
            <a:r>
              <a:rPr lang="en-GB" altLang="en-US" dirty="0"/>
              <a:t> </a:t>
            </a:r>
            <a:r>
              <a:rPr lang="en-GB" altLang="en-US" dirty="0" err="1"/>
              <a:t>als</a:t>
            </a:r>
            <a:r>
              <a:rPr lang="en-GB" altLang="en-US" dirty="0"/>
              <a:t> open </a:t>
            </a:r>
            <a:r>
              <a:rPr lang="en-GB" altLang="en-US" dirty="0" err="1"/>
              <a:t>deur</a:t>
            </a:r>
            <a:r>
              <a:rPr lang="en-GB" altLang="en-US" dirty="0"/>
              <a:t> </a:t>
            </a:r>
            <a:r>
              <a:rPr lang="en-GB" altLang="en-US" dirty="0" err="1"/>
              <a:t>naar</a:t>
            </a:r>
            <a:r>
              <a:rPr lang="en-GB" altLang="en-US" dirty="0"/>
              <a:t> de </a:t>
            </a:r>
            <a:r>
              <a:rPr lang="en-GB" altLang="en-US" dirty="0" err="1"/>
              <a:t>visie</a:t>
            </a:r>
            <a:r>
              <a:rPr lang="en-GB" altLang="en-US" dirty="0"/>
              <a:t> </a:t>
            </a:r>
            <a:r>
              <a:rPr lang="en-GB" altLang="en-US" dirty="0" err="1"/>
              <a:t>waarin</a:t>
            </a:r>
            <a:r>
              <a:rPr lang="en-GB" altLang="en-US" dirty="0"/>
              <a:t> </a:t>
            </a:r>
            <a:r>
              <a:rPr lang="en-GB" altLang="en-US" dirty="0" err="1"/>
              <a:t>centraal</a:t>
            </a:r>
            <a:r>
              <a:rPr lang="en-GB" altLang="en-US" dirty="0"/>
              <a:t> </a:t>
            </a:r>
            <a:r>
              <a:rPr lang="en-GB" altLang="en-US" dirty="0" err="1"/>
              <a:t>staat</a:t>
            </a:r>
            <a:r>
              <a:rPr lang="en-GB" altLang="en-US" dirty="0"/>
              <a:t> </a:t>
            </a:r>
            <a:r>
              <a:rPr lang="en-GB" altLang="en-US" dirty="0" err="1"/>
              <a:t>dat</a:t>
            </a:r>
            <a:r>
              <a:rPr lang="en-GB" altLang="en-US" dirty="0"/>
              <a:t> </a:t>
            </a:r>
            <a:r>
              <a:rPr lang="en-GB" altLang="en-US" dirty="0" err="1"/>
              <a:t>ieder</a:t>
            </a:r>
            <a:r>
              <a:rPr lang="en-GB" altLang="en-US" dirty="0"/>
              <a:t> </a:t>
            </a:r>
            <a:r>
              <a:rPr lang="en-GB" altLang="en-US" dirty="0" err="1"/>
              <a:t>zijn</a:t>
            </a:r>
            <a:r>
              <a:rPr lang="en-GB" altLang="en-US" dirty="0"/>
              <a:t> eigen </a:t>
            </a:r>
            <a:r>
              <a:rPr lang="en-GB" altLang="en-US" dirty="0" err="1"/>
              <a:t>oplossing</a:t>
            </a:r>
            <a:r>
              <a:rPr lang="en-GB" altLang="en-US" dirty="0"/>
              <a:t> </a:t>
            </a:r>
            <a:r>
              <a:rPr lang="en-GB" altLang="en-US" dirty="0" err="1"/>
              <a:t>heeft</a:t>
            </a:r>
            <a:r>
              <a:rPr lang="en-GB" altLang="en-US" dirty="0"/>
              <a:t> en </a:t>
            </a:r>
            <a:r>
              <a:rPr lang="en-GB" altLang="en-US" dirty="0" err="1"/>
              <a:t>ieder</a:t>
            </a:r>
            <a:r>
              <a:rPr lang="en-GB" altLang="en-US" dirty="0"/>
              <a:t> </a:t>
            </a:r>
            <a:r>
              <a:rPr lang="en-GB" altLang="en-US" dirty="0" err="1"/>
              <a:t>voor</a:t>
            </a:r>
            <a:r>
              <a:rPr lang="en-GB" altLang="en-US" dirty="0"/>
              <a:t> </a:t>
            </a:r>
            <a:r>
              <a:rPr lang="en-GB" altLang="en-US" dirty="0" err="1"/>
              <a:t>zich</a:t>
            </a:r>
            <a:r>
              <a:rPr lang="en-GB" altLang="en-US" dirty="0"/>
              <a:t> </a:t>
            </a:r>
            <a:r>
              <a:rPr lang="en-GB" altLang="en-US" dirty="0" err="1"/>
              <a:t>zelf</a:t>
            </a:r>
            <a:r>
              <a:rPr lang="en-GB" altLang="en-US" dirty="0"/>
              <a:t> </a:t>
            </a:r>
            <a:r>
              <a:rPr lang="en-GB" altLang="en-US" dirty="0" err="1"/>
              <a:t>kan</a:t>
            </a:r>
            <a:r>
              <a:rPr lang="en-GB" altLang="en-US" dirty="0"/>
              <a:t> </a:t>
            </a:r>
            <a:r>
              <a:rPr lang="en-GB" altLang="en-US" dirty="0" err="1"/>
              <a:t>kijken</a:t>
            </a:r>
            <a:r>
              <a:rPr lang="en-GB" altLang="en-US" dirty="0"/>
              <a:t> </a:t>
            </a:r>
            <a:r>
              <a:rPr lang="en-GB" altLang="en-US" dirty="0" err="1"/>
              <a:t>naar</a:t>
            </a:r>
            <a:r>
              <a:rPr lang="en-GB" altLang="en-US" dirty="0"/>
              <a:t> wat </a:t>
            </a:r>
            <a:r>
              <a:rPr lang="en-GB" altLang="en-US" dirty="0" err="1"/>
              <a:t>voor</a:t>
            </a:r>
            <a:r>
              <a:rPr lang="en-GB" altLang="en-US" dirty="0"/>
              <a:t> hem of </a:t>
            </a:r>
            <a:r>
              <a:rPr lang="en-GB" altLang="en-US" dirty="0" err="1"/>
              <a:t>haar</a:t>
            </a:r>
            <a:r>
              <a:rPr lang="en-GB" altLang="en-US" dirty="0"/>
              <a:t> </a:t>
            </a:r>
            <a:r>
              <a:rPr lang="en-GB" altLang="en-US" dirty="0" err="1"/>
              <a:t>persoonlijk</a:t>
            </a:r>
            <a:r>
              <a:rPr lang="en-GB" altLang="en-US" dirty="0"/>
              <a:t> </a:t>
            </a:r>
            <a:r>
              <a:rPr lang="en-GB" altLang="en-US" dirty="0" err="1"/>
              <a:t>werkt</a:t>
            </a:r>
            <a:r>
              <a:rPr lang="en-GB" altLang="en-US" dirty="0"/>
              <a:t>. </a:t>
            </a:r>
          </a:p>
          <a:p>
            <a:r>
              <a:rPr lang="en-GB" altLang="en-US" dirty="0"/>
              <a:t>Als docent </a:t>
            </a:r>
            <a:r>
              <a:rPr lang="en-GB" altLang="en-US" dirty="0" err="1"/>
              <a:t>kun</a:t>
            </a:r>
            <a:r>
              <a:rPr lang="en-GB" altLang="en-US" dirty="0"/>
              <a:t> je er </a:t>
            </a:r>
            <a:r>
              <a:rPr lang="en-GB" altLang="en-US" dirty="0" err="1"/>
              <a:t>voor</a:t>
            </a:r>
            <a:r>
              <a:rPr lang="en-GB" altLang="en-US" dirty="0"/>
              <a:t> </a:t>
            </a:r>
            <a:r>
              <a:rPr lang="en-GB" altLang="en-US" dirty="0" err="1"/>
              <a:t>kiezen</a:t>
            </a:r>
            <a:r>
              <a:rPr lang="en-GB" altLang="en-US" dirty="0"/>
              <a:t> om </a:t>
            </a:r>
            <a:r>
              <a:rPr lang="en-GB" altLang="en-US" dirty="0" err="1"/>
              <a:t>hierbij</a:t>
            </a:r>
            <a:r>
              <a:rPr lang="en-GB" altLang="en-US" dirty="0"/>
              <a:t> </a:t>
            </a:r>
            <a:r>
              <a:rPr lang="en-GB" altLang="en-US" dirty="0" err="1"/>
              <a:t>ook</a:t>
            </a:r>
            <a:r>
              <a:rPr lang="en-GB" altLang="en-US" dirty="0"/>
              <a:t> </a:t>
            </a:r>
            <a:r>
              <a:rPr lang="en-GB" altLang="en-US" dirty="0" err="1"/>
              <a:t>nog</a:t>
            </a:r>
            <a:r>
              <a:rPr lang="en-GB" altLang="en-US" dirty="0"/>
              <a:t> </a:t>
            </a:r>
            <a:r>
              <a:rPr lang="en-GB" altLang="en-US" dirty="0" err="1"/>
              <a:t>een</a:t>
            </a:r>
            <a:r>
              <a:rPr lang="en-GB" altLang="en-US" dirty="0"/>
              <a:t> </a:t>
            </a:r>
            <a:r>
              <a:rPr lang="en-GB" altLang="en-US" dirty="0" err="1"/>
              <a:t>voorbeeld</a:t>
            </a:r>
            <a:r>
              <a:rPr lang="en-GB" altLang="en-US" dirty="0"/>
              <a:t> </a:t>
            </a:r>
            <a:r>
              <a:rPr lang="en-GB" altLang="en-US" dirty="0" err="1"/>
              <a:t>te</a:t>
            </a:r>
            <a:r>
              <a:rPr lang="en-GB" altLang="en-US" dirty="0"/>
              <a:t> </a:t>
            </a:r>
            <a:r>
              <a:rPr lang="en-GB" altLang="en-US" dirty="0" err="1"/>
              <a:t>geven</a:t>
            </a:r>
            <a:r>
              <a:rPr lang="en-GB" altLang="en-US" dirty="0"/>
              <a:t> </a:t>
            </a:r>
            <a:r>
              <a:rPr lang="en-GB" altLang="en-US" dirty="0" err="1"/>
              <a:t>vanuit</a:t>
            </a:r>
            <a:r>
              <a:rPr lang="en-GB" altLang="en-US" dirty="0"/>
              <a:t> de </a:t>
            </a:r>
            <a:r>
              <a:rPr lang="en-GB" altLang="en-US" dirty="0" err="1"/>
              <a:t>praktijk</a:t>
            </a:r>
            <a:r>
              <a:rPr lang="en-GB" altLang="en-US" dirty="0"/>
              <a:t> </a:t>
            </a:r>
            <a:r>
              <a:rPr lang="en-GB" altLang="en-US" dirty="0" err="1"/>
              <a:t>waarin</a:t>
            </a:r>
            <a:r>
              <a:rPr lang="en-GB" altLang="en-US" dirty="0"/>
              <a:t> </a:t>
            </a:r>
            <a:r>
              <a:rPr lang="en-GB" altLang="en-US" dirty="0" err="1"/>
              <a:t>expliciet</a:t>
            </a:r>
            <a:r>
              <a:rPr lang="en-GB" altLang="en-US" dirty="0"/>
              <a:t> </a:t>
            </a:r>
            <a:r>
              <a:rPr lang="en-GB" altLang="en-US" dirty="0" err="1"/>
              <a:t>inzichtelijk</a:t>
            </a:r>
            <a:r>
              <a:rPr lang="en-GB" altLang="en-US" dirty="0"/>
              <a:t> </a:t>
            </a:r>
            <a:r>
              <a:rPr lang="en-GB" altLang="en-US" dirty="0" err="1"/>
              <a:t>wordt</a:t>
            </a:r>
            <a:r>
              <a:rPr lang="en-GB" altLang="en-US" dirty="0"/>
              <a:t> </a:t>
            </a:r>
            <a:r>
              <a:rPr lang="en-GB" altLang="en-US" dirty="0" err="1"/>
              <a:t>dat</a:t>
            </a:r>
            <a:r>
              <a:rPr lang="en-GB" altLang="en-US" dirty="0"/>
              <a:t> </a:t>
            </a:r>
            <a:r>
              <a:rPr lang="en-GB" altLang="en-US" dirty="0" err="1"/>
              <a:t>een</a:t>
            </a:r>
            <a:r>
              <a:rPr lang="en-GB" altLang="en-US" dirty="0"/>
              <a:t> </a:t>
            </a:r>
            <a:r>
              <a:rPr lang="en-GB" altLang="en-US" dirty="0" err="1"/>
              <a:t>niet</a:t>
            </a:r>
            <a:r>
              <a:rPr lang="en-GB" altLang="en-US" dirty="0"/>
              <a:t> </a:t>
            </a:r>
            <a:r>
              <a:rPr lang="en-GB" altLang="en-US" dirty="0" err="1"/>
              <a:t>voor</a:t>
            </a:r>
            <a:r>
              <a:rPr lang="en-GB" altLang="en-US" dirty="0"/>
              <a:t> de hand </a:t>
            </a:r>
            <a:r>
              <a:rPr lang="en-GB" altLang="en-US" dirty="0" err="1"/>
              <a:t>liggende</a:t>
            </a:r>
            <a:r>
              <a:rPr lang="en-GB" altLang="en-US" dirty="0"/>
              <a:t> </a:t>
            </a:r>
            <a:r>
              <a:rPr lang="en-GB" altLang="en-US" dirty="0" err="1"/>
              <a:t>oplossing</a:t>
            </a:r>
            <a:r>
              <a:rPr lang="en-GB" altLang="en-US" dirty="0"/>
              <a:t> </a:t>
            </a:r>
            <a:r>
              <a:rPr lang="en-GB" altLang="en-US" dirty="0" err="1"/>
              <a:t>voor</a:t>
            </a:r>
            <a:r>
              <a:rPr lang="en-GB" altLang="en-US" dirty="0"/>
              <a:t> </a:t>
            </a:r>
            <a:r>
              <a:rPr lang="en-GB" altLang="en-US" dirty="0" err="1"/>
              <a:t>een</a:t>
            </a:r>
            <a:r>
              <a:rPr lang="en-GB" altLang="en-US" dirty="0"/>
              <a:t> </a:t>
            </a:r>
            <a:r>
              <a:rPr lang="en-GB" altLang="en-US" dirty="0" err="1"/>
              <a:t>inidividu</a:t>
            </a:r>
            <a:r>
              <a:rPr lang="en-GB" altLang="en-US" dirty="0"/>
              <a:t> </a:t>
            </a:r>
            <a:r>
              <a:rPr lang="en-GB" altLang="en-US" dirty="0" err="1"/>
              <a:t>een</a:t>
            </a:r>
            <a:r>
              <a:rPr lang="en-GB" altLang="en-US" dirty="0"/>
              <a:t> </a:t>
            </a:r>
            <a:r>
              <a:rPr lang="en-GB" altLang="en-US" dirty="0" err="1"/>
              <a:t>belangrijke</a:t>
            </a:r>
            <a:r>
              <a:rPr lang="en-GB" altLang="en-US" dirty="0"/>
              <a:t> </a:t>
            </a:r>
            <a:r>
              <a:rPr lang="en-GB" altLang="en-US" dirty="0" err="1"/>
              <a:t>oplossing</a:t>
            </a:r>
            <a:r>
              <a:rPr lang="en-GB" altLang="en-US" dirty="0"/>
              <a:t> </a:t>
            </a:r>
            <a:r>
              <a:rPr lang="en-GB" altLang="en-US" dirty="0" err="1"/>
              <a:t>kan</a:t>
            </a:r>
            <a:r>
              <a:rPr lang="en-GB" altLang="en-US" dirty="0"/>
              <a:t> </a:t>
            </a:r>
            <a:r>
              <a:rPr lang="en-GB" altLang="en-US" dirty="0" err="1"/>
              <a:t>zijn</a:t>
            </a:r>
            <a:r>
              <a:rPr lang="en-GB" altLang="en-US" dirty="0"/>
              <a:t> die </a:t>
            </a:r>
            <a:r>
              <a:rPr lang="en-GB" altLang="en-US" dirty="0" err="1"/>
              <a:t>werkt</a:t>
            </a:r>
            <a:r>
              <a:rPr lang="en-GB" altLang="en-US" dirty="0"/>
              <a:t>. </a:t>
            </a:r>
          </a:p>
          <a:p>
            <a:r>
              <a:rPr lang="en-GB" altLang="en-US" dirty="0" err="1"/>
              <a:t>Vervolgens</a:t>
            </a:r>
            <a:r>
              <a:rPr lang="en-GB" altLang="en-US" dirty="0"/>
              <a:t> </a:t>
            </a:r>
            <a:r>
              <a:rPr lang="en-GB" altLang="en-US" dirty="0" err="1"/>
              <a:t>kan.Hierbij</a:t>
            </a:r>
            <a:r>
              <a:rPr lang="en-GB" altLang="en-US" dirty="0"/>
              <a:t> </a:t>
            </a:r>
            <a:r>
              <a:rPr lang="en-GB" altLang="en-US" dirty="0" err="1"/>
              <a:t>maak</a:t>
            </a:r>
            <a:r>
              <a:rPr lang="en-GB" altLang="en-US" dirty="0"/>
              <a:t> je </a:t>
            </a:r>
            <a:r>
              <a:rPr lang="en-GB" altLang="en-US" dirty="0" err="1"/>
              <a:t>tevens</a:t>
            </a:r>
            <a:r>
              <a:rPr lang="en-GB" altLang="en-US" dirty="0"/>
              <a:t> </a:t>
            </a:r>
            <a:r>
              <a:rPr lang="en-GB" altLang="en-US" dirty="0" err="1"/>
              <a:t>inzichtelijk</a:t>
            </a:r>
            <a:r>
              <a:rPr lang="en-GB" altLang="en-US" dirty="0"/>
              <a:t> </a:t>
            </a:r>
            <a:r>
              <a:rPr lang="en-GB" altLang="en-US" dirty="0" err="1"/>
              <a:t>dat</a:t>
            </a:r>
            <a:r>
              <a:rPr lang="en-GB" altLang="en-US" dirty="0"/>
              <a:t> er </a:t>
            </a:r>
            <a:r>
              <a:rPr lang="en-GB" altLang="en-US" dirty="0" err="1"/>
              <a:t>niet</a:t>
            </a:r>
            <a:r>
              <a:rPr lang="en-GB" altLang="en-US" dirty="0"/>
              <a:t> perse direct </a:t>
            </a:r>
            <a:r>
              <a:rPr lang="en-GB" altLang="en-US" dirty="0" err="1"/>
              <a:t>een</a:t>
            </a:r>
            <a:r>
              <a:rPr lang="en-GB" altLang="en-US" dirty="0"/>
              <a:t> </a:t>
            </a:r>
            <a:r>
              <a:rPr lang="en-GB" altLang="en-US" dirty="0" err="1"/>
              <a:t>verband</a:t>
            </a:r>
            <a:r>
              <a:rPr lang="en-GB" altLang="en-US" dirty="0"/>
              <a:t> </a:t>
            </a:r>
            <a:r>
              <a:rPr lang="en-GB" altLang="en-US" dirty="0" err="1"/>
              <a:t>hoeft</a:t>
            </a:r>
            <a:r>
              <a:rPr lang="en-GB" altLang="en-US" dirty="0"/>
              <a:t> </a:t>
            </a:r>
            <a:r>
              <a:rPr lang="en-GB" altLang="en-US" dirty="0" err="1"/>
              <a:t>te</a:t>
            </a:r>
            <a:r>
              <a:rPr lang="en-GB" altLang="en-US" dirty="0"/>
              <a:t> </a:t>
            </a:r>
            <a:r>
              <a:rPr lang="en-GB" altLang="en-US" dirty="0" err="1"/>
              <a:t>liggen</a:t>
            </a:r>
            <a:r>
              <a:rPr lang="en-GB" altLang="en-US" dirty="0"/>
              <a:t> </a:t>
            </a:r>
            <a:r>
              <a:rPr lang="en-GB" altLang="en-US" dirty="0" err="1"/>
              <a:t>tussen</a:t>
            </a:r>
            <a:r>
              <a:rPr lang="en-GB" altLang="en-US" dirty="0"/>
              <a:t> het </a:t>
            </a:r>
            <a:r>
              <a:rPr lang="en-GB" altLang="en-US" dirty="0" err="1"/>
              <a:t>probleem</a:t>
            </a:r>
            <a:r>
              <a:rPr lang="en-GB" altLang="en-US" dirty="0"/>
              <a:t> en de </a:t>
            </a:r>
            <a:r>
              <a:rPr lang="en-GB" altLang="en-US" dirty="0" err="1"/>
              <a:t>oplossing</a:t>
            </a:r>
            <a:r>
              <a:rPr lang="en-GB" altLang="en-US" dirty="0"/>
              <a:t> </a:t>
            </a:r>
            <a:r>
              <a:rPr lang="en-GB" altLang="en-US" dirty="0" err="1"/>
              <a:t>zolang</a:t>
            </a:r>
            <a:r>
              <a:rPr lang="en-GB" altLang="en-US" dirty="0"/>
              <a:t> het maar </a:t>
            </a:r>
            <a:r>
              <a:rPr lang="en-GB" altLang="en-US" dirty="0" err="1"/>
              <a:t>werkt</a:t>
            </a:r>
            <a:r>
              <a:rPr lang="en-GB" altLang="en-US" dirty="0"/>
              <a:t>. </a:t>
            </a:r>
          </a:p>
          <a:p>
            <a:endParaRPr lang="nl-NL" dirty="0"/>
          </a:p>
        </p:txBody>
      </p:sp>
      <p:sp>
        <p:nvSpPr>
          <p:cNvPr id="4" name="Tijdelijke aanduiding voor dianummer 3"/>
          <p:cNvSpPr>
            <a:spLocks noGrp="1"/>
          </p:cNvSpPr>
          <p:nvPr>
            <p:ph type="sldNum" sz="quarter" idx="5"/>
          </p:nvPr>
        </p:nvSpPr>
        <p:spPr/>
        <p:txBody>
          <a:bodyPr/>
          <a:lstStyle/>
          <a:p>
            <a:fld id="{977EB19B-96F4-45B4-8C70-4106B8B626B5}" type="slidenum">
              <a:rPr lang="nl-NL" smtClean="0"/>
              <a:t>5</a:t>
            </a:fld>
            <a:endParaRPr lang="nl-NL"/>
          </a:p>
        </p:txBody>
      </p:sp>
    </p:spTree>
    <p:extLst>
      <p:ext uri="{BB962C8B-B14F-4D97-AF65-F5344CB8AC3E}">
        <p14:creationId xmlns:p14="http://schemas.microsoft.com/office/powerpoint/2010/main" val="3738436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altLang="en-US" dirty="0" err="1"/>
              <a:t>Studenten</a:t>
            </a:r>
            <a:r>
              <a:rPr lang="en-GB" altLang="en-US" dirty="0"/>
              <a:t> </a:t>
            </a:r>
            <a:r>
              <a:rPr lang="en-GB" altLang="en-US" dirty="0" err="1"/>
              <a:t>gaan</a:t>
            </a:r>
            <a:r>
              <a:rPr lang="en-GB" altLang="en-US" dirty="0"/>
              <a:t> twee </a:t>
            </a:r>
            <a:r>
              <a:rPr lang="en-GB" altLang="en-US" dirty="0" err="1"/>
              <a:t>gesprekjes</a:t>
            </a:r>
            <a:r>
              <a:rPr lang="en-GB" altLang="en-US" dirty="0"/>
              <a:t> </a:t>
            </a:r>
            <a:r>
              <a:rPr lang="en-GB" altLang="en-US" dirty="0" err="1"/>
              <a:t>voeren</a:t>
            </a:r>
            <a:r>
              <a:rPr lang="en-GB" altLang="en-US" dirty="0"/>
              <a:t> van </a:t>
            </a:r>
            <a:r>
              <a:rPr lang="en-GB" altLang="en-US" dirty="0" err="1"/>
              <a:t>maximaal</a:t>
            </a:r>
            <a:r>
              <a:rPr lang="en-GB" altLang="en-US" dirty="0"/>
              <a:t> 5 </a:t>
            </a:r>
            <a:r>
              <a:rPr lang="en-GB" altLang="en-US" dirty="0" err="1"/>
              <a:t>minuten</a:t>
            </a:r>
            <a:r>
              <a:rPr lang="en-GB" altLang="en-US" dirty="0"/>
              <a:t> per duo. </a:t>
            </a:r>
            <a:r>
              <a:rPr lang="en-GB" altLang="en-US" dirty="0" err="1"/>
              <a:t>Houdt</a:t>
            </a:r>
            <a:r>
              <a:rPr lang="en-GB" altLang="en-US" dirty="0"/>
              <a:t> </a:t>
            </a:r>
            <a:r>
              <a:rPr lang="en-GB" altLang="en-US" dirty="0" err="1"/>
              <a:t>dit</a:t>
            </a:r>
            <a:r>
              <a:rPr lang="en-GB" altLang="en-US" dirty="0"/>
              <a:t> </a:t>
            </a:r>
            <a:r>
              <a:rPr lang="en-GB" altLang="en-US" dirty="0" err="1"/>
              <a:t>strak</a:t>
            </a:r>
            <a:r>
              <a:rPr lang="en-GB" altLang="en-US" dirty="0"/>
              <a:t> </a:t>
            </a:r>
            <a:r>
              <a:rPr lang="en-GB" altLang="en-US" dirty="0" err="1"/>
              <a:t>zodat</a:t>
            </a:r>
            <a:r>
              <a:rPr lang="en-GB" altLang="en-US" dirty="0"/>
              <a:t> de </a:t>
            </a:r>
            <a:r>
              <a:rPr lang="en-GB" altLang="en-US" dirty="0" err="1"/>
              <a:t>kracht</a:t>
            </a:r>
            <a:r>
              <a:rPr lang="en-GB" altLang="en-US" dirty="0"/>
              <a:t> van de </a:t>
            </a:r>
            <a:r>
              <a:rPr lang="en-GB" altLang="en-US" dirty="0" err="1"/>
              <a:t>oefening</a:t>
            </a:r>
            <a:r>
              <a:rPr lang="en-GB" altLang="en-US" dirty="0"/>
              <a:t> </a:t>
            </a:r>
            <a:r>
              <a:rPr lang="en-GB" altLang="en-US" dirty="0" err="1"/>
              <a:t>goed</a:t>
            </a:r>
            <a:r>
              <a:rPr lang="en-GB" altLang="en-US" dirty="0"/>
              <a:t> </a:t>
            </a:r>
            <a:r>
              <a:rPr lang="en-GB" altLang="en-US" dirty="0" err="1"/>
              <a:t>oeveriend</a:t>
            </a:r>
            <a:r>
              <a:rPr lang="en-GB" altLang="en-US" dirty="0"/>
              <a:t> </a:t>
            </a:r>
            <a:r>
              <a:rPr lang="en-GB" altLang="en-US" dirty="0" err="1"/>
              <a:t>blijft</a:t>
            </a:r>
            <a:r>
              <a:rPr lang="en-GB" altLang="en-US" dirty="0"/>
              <a:t> (</a:t>
            </a:r>
            <a:r>
              <a:rPr lang="en-GB" altLang="en-US" dirty="0" err="1"/>
              <a:t>bij</a:t>
            </a:r>
            <a:r>
              <a:rPr lang="en-GB" altLang="en-US" dirty="0"/>
              <a:t> </a:t>
            </a:r>
            <a:r>
              <a:rPr lang="en-GB" altLang="en-US" dirty="0" err="1"/>
              <a:t>meer</a:t>
            </a:r>
            <a:r>
              <a:rPr lang="en-GB" altLang="en-US" dirty="0"/>
              <a:t> </a:t>
            </a:r>
            <a:r>
              <a:rPr lang="en-GB" altLang="en-US" dirty="0" err="1"/>
              <a:t>tijd</a:t>
            </a:r>
            <a:r>
              <a:rPr lang="en-GB" altLang="en-US" dirty="0"/>
              <a:t> </a:t>
            </a:r>
            <a:r>
              <a:rPr lang="en-GB" altLang="en-US" dirty="0" err="1"/>
              <a:t>gaan</a:t>
            </a:r>
            <a:r>
              <a:rPr lang="en-GB" altLang="en-US" dirty="0"/>
              <a:t> </a:t>
            </a:r>
            <a:r>
              <a:rPr lang="en-GB" altLang="en-US" dirty="0" err="1"/>
              <a:t>studenten</a:t>
            </a:r>
            <a:r>
              <a:rPr lang="en-GB" altLang="en-US" dirty="0"/>
              <a:t> </a:t>
            </a:r>
            <a:r>
              <a:rPr lang="en-GB" altLang="en-US" dirty="0" err="1"/>
              <a:t>vaak</a:t>
            </a:r>
            <a:r>
              <a:rPr lang="en-GB" altLang="en-US" dirty="0"/>
              <a:t> in </a:t>
            </a:r>
            <a:r>
              <a:rPr lang="en-GB" altLang="en-US" dirty="0" err="1"/>
              <a:t>gesprek</a:t>
            </a:r>
            <a:r>
              <a:rPr lang="en-GB" altLang="en-US" dirty="0"/>
              <a:t> 1 al </a:t>
            </a:r>
            <a:r>
              <a:rPr lang="en-GB" altLang="en-US" dirty="0" err="1"/>
              <a:t>eneigsinds</a:t>
            </a:r>
            <a:r>
              <a:rPr lang="en-GB" altLang="en-US" dirty="0"/>
              <a:t> de </a:t>
            </a:r>
            <a:r>
              <a:rPr lang="en-GB" altLang="en-US" dirty="0" err="1"/>
              <a:t>draai</a:t>
            </a:r>
            <a:r>
              <a:rPr lang="en-GB" altLang="en-US" dirty="0"/>
              <a:t> </a:t>
            </a:r>
            <a:r>
              <a:rPr lang="en-GB" altLang="en-US" dirty="0" err="1"/>
              <a:t>naar</a:t>
            </a:r>
            <a:r>
              <a:rPr lang="en-GB" altLang="en-US" dirty="0"/>
              <a:t> OGW </a:t>
            </a:r>
            <a:r>
              <a:rPr lang="en-GB" altLang="en-US" dirty="0" err="1"/>
              <a:t>inzet</a:t>
            </a:r>
            <a:r>
              <a:rPr lang="en-GB" altLang="en-US" dirty="0"/>
              <a:t> </a:t>
            </a:r>
            <a:r>
              <a:rPr lang="en-GB" altLang="en-US" dirty="0" err="1"/>
              <a:t>maken</a:t>
            </a:r>
            <a:r>
              <a:rPr lang="en-GB" altLang="en-US" dirty="0"/>
              <a:t> en </a:t>
            </a:r>
            <a:r>
              <a:rPr lang="en-GB" altLang="en-US" dirty="0" err="1"/>
              <a:t>gaat</a:t>
            </a:r>
            <a:r>
              <a:rPr lang="en-GB" altLang="en-US" dirty="0"/>
              <a:t> het effect van de </a:t>
            </a:r>
            <a:r>
              <a:rPr lang="en-GB" altLang="en-US" dirty="0" err="1"/>
              <a:t>verschillen</a:t>
            </a:r>
            <a:r>
              <a:rPr lang="en-GB" altLang="en-US" dirty="0"/>
              <a:t> </a:t>
            </a:r>
            <a:r>
              <a:rPr lang="en-GB" altLang="en-US" dirty="0" err="1"/>
              <a:t>verloren</a:t>
            </a:r>
            <a:r>
              <a:rPr lang="en-GB" altLang="en-US" dirty="0"/>
              <a:t>). </a:t>
            </a:r>
          </a:p>
          <a:p>
            <a:r>
              <a:rPr lang="en-GB" altLang="en-US" dirty="0" err="1"/>
              <a:t>Gesprek</a:t>
            </a:r>
            <a:r>
              <a:rPr lang="en-GB" altLang="en-US" dirty="0"/>
              <a:t> 1 is </a:t>
            </a:r>
            <a:r>
              <a:rPr lang="en-GB" altLang="en-US" dirty="0" err="1"/>
              <a:t>gefoccused</a:t>
            </a:r>
            <a:r>
              <a:rPr lang="en-GB" altLang="en-US" dirty="0"/>
              <a:t> op de </a:t>
            </a:r>
            <a:r>
              <a:rPr lang="en-GB" altLang="en-US" dirty="0" err="1"/>
              <a:t>problemen</a:t>
            </a:r>
            <a:r>
              <a:rPr lang="en-GB" altLang="en-US" dirty="0"/>
              <a:t>.</a:t>
            </a:r>
          </a:p>
          <a:p>
            <a:r>
              <a:rPr lang="en-GB" altLang="en-US" dirty="0" err="1"/>
              <a:t>Gesprek</a:t>
            </a:r>
            <a:r>
              <a:rPr lang="en-GB" altLang="en-US" dirty="0"/>
              <a:t> 2 </a:t>
            </a:r>
            <a:r>
              <a:rPr lang="en-GB" altLang="en-US" dirty="0" err="1"/>
              <a:t>wordt</a:t>
            </a:r>
            <a:r>
              <a:rPr lang="en-GB" altLang="en-US" dirty="0"/>
              <a:t> </a:t>
            </a:r>
            <a:r>
              <a:rPr lang="en-GB" altLang="en-US" dirty="0" err="1"/>
              <a:t>vanuit</a:t>
            </a:r>
            <a:r>
              <a:rPr lang="en-GB" altLang="en-US" dirty="0"/>
              <a:t> OGW </a:t>
            </a:r>
            <a:r>
              <a:rPr lang="en-GB" altLang="en-US" dirty="0" err="1"/>
              <a:t>ingestoken</a:t>
            </a:r>
            <a:r>
              <a:rPr lang="en-GB" altLang="en-US" dirty="0"/>
              <a:t> op de </a:t>
            </a:r>
            <a:r>
              <a:rPr lang="en-GB" altLang="en-US" dirty="0" err="1"/>
              <a:t>gewenste</a:t>
            </a:r>
            <a:r>
              <a:rPr lang="en-GB" altLang="en-US" dirty="0"/>
              <a:t> </a:t>
            </a:r>
            <a:r>
              <a:rPr lang="en-GB" altLang="en-US" dirty="0" err="1"/>
              <a:t>situatie</a:t>
            </a:r>
            <a:r>
              <a:rPr lang="en-GB" altLang="en-US" dirty="0"/>
              <a:t>. </a:t>
            </a:r>
          </a:p>
          <a:p>
            <a:endParaRPr lang="en-GB" altLang="en-US" dirty="0"/>
          </a:p>
          <a:p>
            <a:endParaRPr lang="nl-NL" dirty="0"/>
          </a:p>
        </p:txBody>
      </p:sp>
      <p:sp>
        <p:nvSpPr>
          <p:cNvPr id="4" name="Tijdelijke aanduiding voor dianummer 3"/>
          <p:cNvSpPr>
            <a:spLocks noGrp="1"/>
          </p:cNvSpPr>
          <p:nvPr>
            <p:ph type="sldNum" sz="quarter" idx="5"/>
          </p:nvPr>
        </p:nvSpPr>
        <p:spPr/>
        <p:txBody>
          <a:bodyPr/>
          <a:lstStyle/>
          <a:p>
            <a:fld id="{977EB19B-96F4-45B4-8C70-4106B8B626B5}" type="slidenum">
              <a:rPr lang="nl-NL" smtClean="0"/>
              <a:t>11</a:t>
            </a:fld>
            <a:endParaRPr lang="nl-NL"/>
          </a:p>
        </p:txBody>
      </p:sp>
    </p:spTree>
    <p:extLst>
      <p:ext uri="{BB962C8B-B14F-4D97-AF65-F5344CB8AC3E}">
        <p14:creationId xmlns:p14="http://schemas.microsoft.com/office/powerpoint/2010/main" val="26282269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defRPr/>
            </a:pPr>
            <a:r>
              <a:rPr lang="en-GB" dirty="0"/>
              <a:t>Na </a:t>
            </a:r>
            <a:r>
              <a:rPr lang="en-GB" dirty="0" err="1"/>
              <a:t>beide</a:t>
            </a:r>
            <a:r>
              <a:rPr lang="en-GB" dirty="0"/>
              <a:t> </a:t>
            </a:r>
            <a:r>
              <a:rPr lang="en-GB" dirty="0" err="1"/>
              <a:t>gesprekken</a:t>
            </a:r>
            <a:r>
              <a:rPr lang="en-GB" dirty="0"/>
              <a:t> </a:t>
            </a:r>
            <a:r>
              <a:rPr lang="en-GB" dirty="0" err="1"/>
              <a:t>bespreek</a:t>
            </a:r>
            <a:r>
              <a:rPr lang="en-GB" dirty="0"/>
              <a:t> je de </a:t>
            </a:r>
            <a:r>
              <a:rPr lang="en-GB" dirty="0" err="1"/>
              <a:t>bevidingen</a:t>
            </a:r>
            <a:r>
              <a:rPr lang="en-GB" dirty="0"/>
              <a:t> </a:t>
            </a:r>
            <a:r>
              <a:rPr lang="en-GB" dirty="0" err="1"/>
              <a:t>na</a:t>
            </a:r>
            <a:r>
              <a:rPr lang="en-GB" dirty="0"/>
              <a:t> met de </a:t>
            </a:r>
            <a:r>
              <a:rPr lang="en-GB" dirty="0" err="1"/>
              <a:t>groep</a:t>
            </a:r>
            <a:endParaRPr lang="en-GB" dirty="0"/>
          </a:p>
          <a:p>
            <a:pPr>
              <a:defRPr/>
            </a:pPr>
            <a:r>
              <a:rPr lang="en-GB" dirty="0"/>
              <a:t>De </a:t>
            </a:r>
            <a:r>
              <a:rPr lang="en-GB" dirty="0" err="1"/>
              <a:t>volgende</a:t>
            </a:r>
            <a:r>
              <a:rPr lang="en-GB" dirty="0"/>
              <a:t> </a:t>
            </a:r>
            <a:r>
              <a:rPr lang="en-GB" dirty="0" err="1"/>
              <a:t>vragen</a:t>
            </a:r>
            <a:r>
              <a:rPr lang="en-GB" dirty="0"/>
              <a:t> </a:t>
            </a:r>
            <a:r>
              <a:rPr lang="en-GB" dirty="0" err="1"/>
              <a:t>kunnen</a:t>
            </a:r>
            <a:r>
              <a:rPr lang="en-GB" dirty="0"/>
              <a:t> </a:t>
            </a:r>
            <a:r>
              <a:rPr lang="en-GB" dirty="0" err="1"/>
              <a:t>hierbij</a:t>
            </a:r>
            <a:r>
              <a:rPr lang="en-GB" dirty="0"/>
              <a:t> </a:t>
            </a:r>
            <a:r>
              <a:rPr lang="en-GB" dirty="0" err="1"/>
              <a:t>helpen</a:t>
            </a:r>
            <a:r>
              <a:rPr lang="en-GB" dirty="0"/>
              <a:t>:</a:t>
            </a:r>
          </a:p>
          <a:p>
            <a:pPr>
              <a:defRPr/>
            </a:pPr>
            <a:r>
              <a:rPr lang="en-GB" dirty="0"/>
              <a:t>Wat </a:t>
            </a:r>
            <a:r>
              <a:rPr lang="en-GB" dirty="0" err="1"/>
              <a:t>heb</a:t>
            </a:r>
            <a:r>
              <a:rPr lang="en-GB" dirty="0"/>
              <a:t> je </a:t>
            </a:r>
            <a:r>
              <a:rPr lang="en-GB" dirty="0" err="1"/>
              <a:t>ervaren</a:t>
            </a:r>
            <a:r>
              <a:rPr lang="en-GB" dirty="0"/>
              <a:t> in </a:t>
            </a:r>
            <a:r>
              <a:rPr lang="en-GB" dirty="0" err="1"/>
              <a:t>gesprek</a:t>
            </a:r>
            <a:r>
              <a:rPr lang="en-GB" dirty="0"/>
              <a:t> 1</a:t>
            </a:r>
          </a:p>
          <a:p>
            <a:pPr>
              <a:defRPr/>
            </a:pPr>
            <a:r>
              <a:rPr lang="en-GB" dirty="0"/>
              <a:t>Wat </a:t>
            </a:r>
            <a:r>
              <a:rPr lang="en-GB" dirty="0" err="1"/>
              <a:t>heb</a:t>
            </a:r>
            <a:r>
              <a:rPr lang="en-GB" dirty="0"/>
              <a:t> je </a:t>
            </a:r>
            <a:r>
              <a:rPr lang="en-GB" dirty="0" err="1"/>
              <a:t>ervaren</a:t>
            </a:r>
            <a:r>
              <a:rPr lang="en-GB" dirty="0"/>
              <a:t> in </a:t>
            </a:r>
            <a:r>
              <a:rPr lang="en-GB" dirty="0" err="1"/>
              <a:t>gesprek</a:t>
            </a:r>
            <a:r>
              <a:rPr lang="en-GB" dirty="0"/>
              <a:t> 2</a:t>
            </a:r>
          </a:p>
          <a:p>
            <a:pPr>
              <a:defRPr/>
            </a:pPr>
            <a:r>
              <a:rPr lang="en-GB" dirty="0"/>
              <a:t>Wat was het </a:t>
            </a:r>
            <a:r>
              <a:rPr lang="en-GB" dirty="0" err="1"/>
              <a:t>verschil</a:t>
            </a:r>
            <a:r>
              <a:rPr lang="en-GB" dirty="0"/>
              <a:t>?</a:t>
            </a:r>
          </a:p>
          <a:p>
            <a:pPr>
              <a:defRPr/>
            </a:pPr>
            <a:r>
              <a:rPr lang="en-GB" dirty="0" err="1"/>
              <a:t>Denk</a:t>
            </a:r>
            <a:r>
              <a:rPr lang="en-GB" dirty="0"/>
              <a:t> </a:t>
            </a:r>
            <a:r>
              <a:rPr lang="en-GB" dirty="0" err="1"/>
              <a:t>aan</a:t>
            </a:r>
            <a:r>
              <a:rPr lang="en-GB" dirty="0"/>
              <a:t>:</a:t>
            </a:r>
          </a:p>
          <a:p>
            <a:pPr marL="171450" indent="-171450">
              <a:buFont typeface="Arial"/>
              <a:buChar char="•"/>
              <a:defRPr/>
            </a:pPr>
            <a:r>
              <a:rPr lang="en-GB" dirty="0" err="1"/>
              <a:t>verschil</a:t>
            </a:r>
            <a:r>
              <a:rPr lang="en-GB" dirty="0"/>
              <a:t> in </a:t>
            </a:r>
            <a:r>
              <a:rPr lang="en-GB" dirty="0" err="1"/>
              <a:t>probleembeleving</a:t>
            </a:r>
            <a:endParaRPr lang="en-GB" dirty="0"/>
          </a:p>
          <a:p>
            <a:pPr marL="171450" indent="-171450">
              <a:buFont typeface="Arial"/>
              <a:buChar char="•"/>
              <a:defRPr/>
            </a:pPr>
            <a:r>
              <a:rPr lang="en-GB" dirty="0" err="1"/>
              <a:t>Zicht</a:t>
            </a:r>
            <a:r>
              <a:rPr lang="en-GB" dirty="0"/>
              <a:t> op de </a:t>
            </a:r>
            <a:r>
              <a:rPr lang="en-GB" dirty="0" err="1"/>
              <a:t>oplossing</a:t>
            </a:r>
            <a:endParaRPr lang="en-GB" dirty="0"/>
          </a:p>
          <a:p>
            <a:pPr marL="171450" indent="-171450">
              <a:buFont typeface="Arial"/>
              <a:buChar char="•"/>
              <a:defRPr/>
            </a:pPr>
            <a:r>
              <a:rPr lang="en-GB" dirty="0" err="1"/>
              <a:t>Aanwezige</a:t>
            </a:r>
            <a:r>
              <a:rPr lang="en-GB" dirty="0"/>
              <a:t> hoop op </a:t>
            </a:r>
            <a:r>
              <a:rPr lang="en-GB" dirty="0" err="1"/>
              <a:t>verandering</a:t>
            </a:r>
            <a:endParaRPr lang="en-GB" dirty="0"/>
          </a:p>
          <a:p>
            <a:pPr marL="171450" indent="-171450">
              <a:buFont typeface="Arial"/>
              <a:buChar char="•"/>
              <a:defRPr/>
            </a:pPr>
            <a:r>
              <a:rPr lang="en-GB" dirty="0"/>
              <a:t>Ed</a:t>
            </a:r>
          </a:p>
          <a:p>
            <a:pPr marL="171450" indent="-171450">
              <a:buFont typeface="Arial"/>
              <a:buChar char="•"/>
              <a:defRPr/>
            </a:pPr>
            <a:endParaRPr lang="en-GB" dirty="0"/>
          </a:p>
          <a:p>
            <a:pPr>
              <a:buFont typeface="Arial"/>
              <a:buNone/>
              <a:defRPr/>
            </a:pPr>
            <a:r>
              <a:rPr lang="en-GB" dirty="0" err="1"/>
              <a:t>Besteedt</a:t>
            </a:r>
            <a:r>
              <a:rPr lang="en-GB" dirty="0"/>
              <a:t> er </a:t>
            </a:r>
            <a:r>
              <a:rPr lang="en-GB" dirty="0" err="1"/>
              <a:t>expliciet</a:t>
            </a:r>
            <a:r>
              <a:rPr lang="en-GB" dirty="0"/>
              <a:t> </a:t>
            </a:r>
            <a:r>
              <a:rPr lang="en-GB" dirty="0" err="1"/>
              <a:t>aandacht</a:t>
            </a:r>
            <a:r>
              <a:rPr lang="en-GB" dirty="0"/>
              <a:t> </a:t>
            </a:r>
            <a:r>
              <a:rPr lang="en-GB" dirty="0" err="1"/>
              <a:t>aan</a:t>
            </a:r>
            <a:r>
              <a:rPr lang="en-GB" dirty="0"/>
              <a:t> </a:t>
            </a:r>
            <a:r>
              <a:rPr lang="en-GB" dirty="0" err="1"/>
              <a:t>dat</a:t>
            </a:r>
            <a:r>
              <a:rPr lang="en-GB" dirty="0"/>
              <a:t> </a:t>
            </a:r>
            <a:r>
              <a:rPr lang="en-GB" dirty="0" err="1"/>
              <a:t>gesprek</a:t>
            </a:r>
            <a:r>
              <a:rPr lang="en-GB" dirty="0"/>
              <a:t> 2 </a:t>
            </a:r>
            <a:r>
              <a:rPr lang="en-GB" dirty="0" err="1"/>
              <a:t>alleen</a:t>
            </a:r>
            <a:r>
              <a:rPr lang="en-GB" dirty="0"/>
              <a:t> </a:t>
            </a:r>
            <a:r>
              <a:rPr lang="en-GB" dirty="0" err="1"/>
              <a:t>gevoerd</a:t>
            </a:r>
            <a:r>
              <a:rPr lang="en-GB" dirty="0"/>
              <a:t> </a:t>
            </a:r>
            <a:r>
              <a:rPr lang="en-GB" dirty="0" err="1"/>
              <a:t>kan</a:t>
            </a:r>
            <a:r>
              <a:rPr lang="en-GB" dirty="0"/>
              <a:t> </a:t>
            </a:r>
            <a:r>
              <a:rPr lang="en-GB" dirty="0" err="1"/>
              <a:t>worden</a:t>
            </a:r>
            <a:r>
              <a:rPr lang="en-GB" dirty="0"/>
              <a:t> </a:t>
            </a:r>
            <a:r>
              <a:rPr lang="en-GB" dirty="0" err="1"/>
              <a:t>als</a:t>
            </a:r>
            <a:r>
              <a:rPr lang="en-GB" dirty="0"/>
              <a:t> je </a:t>
            </a:r>
            <a:r>
              <a:rPr lang="en-GB" dirty="0" err="1"/>
              <a:t>ook</a:t>
            </a:r>
            <a:r>
              <a:rPr lang="en-GB" dirty="0"/>
              <a:t> </a:t>
            </a:r>
            <a:r>
              <a:rPr lang="en-GB" dirty="0" err="1"/>
              <a:t>daadwerkelijk</a:t>
            </a:r>
            <a:r>
              <a:rPr lang="en-GB" dirty="0"/>
              <a:t> </a:t>
            </a:r>
            <a:r>
              <a:rPr lang="en-GB" dirty="0" err="1"/>
              <a:t>hebt</a:t>
            </a:r>
            <a:r>
              <a:rPr lang="en-GB" dirty="0"/>
              <a:t> </a:t>
            </a:r>
            <a:r>
              <a:rPr lang="en-GB" dirty="0" err="1"/>
              <a:t>stilgestaan</a:t>
            </a:r>
            <a:r>
              <a:rPr lang="en-GB" dirty="0"/>
              <a:t> </a:t>
            </a:r>
            <a:r>
              <a:rPr lang="en-GB" dirty="0" err="1"/>
              <a:t>bij</a:t>
            </a:r>
            <a:r>
              <a:rPr lang="en-GB" dirty="0"/>
              <a:t> het </a:t>
            </a:r>
            <a:r>
              <a:rPr lang="en-GB" dirty="0" err="1"/>
              <a:t>probleem</a:t>
            </a:r>
            <a:r>
              <a:rPr lang="en-GB" dirty="0"/>
              <a:t> en de </a:t>
            </a:r>
            <a:r>
              <a:rPr lang="en-GB" dirty="0" err="1"/>
              <a:t>erkenning</a:t>
            </a:r>
            <a:r>
              <a:rPr lang="en-GB" dirty="0"/>
              <a:t> </a:t>
            </a:r>
            <a:r>
              <a:rPr lang="en-GB" dirty="0" err="1"/>
              <a:t>hiervoor</a:t>
            </a:r>
            <a:r>
              <a:rPr lang="en-GB" dirty="0"/>
              <a:t>. </a:t>
            </a:r>
          </a:p>
          <a:p>
            <a:endParaRPr lang="nl-NL" dirty="0"/>
          </a:p>
        </p:txBody>
      </p:sp>
      <p:sp>
        <p:nvSpPr>
          <p:cNvPr id="4" name="Tijdelijke aanduiding voor dianummer 3"/>
          <p:cNvSpPr>
            <a:spLocks noGrp="1"/>
          </p:cNvSpPr>
          <p:nvPr>
            <p:ph type="sldNum" sz="quarter" idx="5"/>
          </p:nvPr>
        </p:nvSpPr>
        <p:spPr/>
        <p:txBody>
          <a:bodyPr/>
          <a:lstStyle/>
          <a:p>
            <a:fld id="{977EB19B-96F4-45B4-8C70-4106B8B626B5}" type="slidenum">
              <a:rPr lang="nl-NL" smtClean="0"/>
              <a:t>12</a:t>
            </a:fld>
            <a:endParaRPr lang="nl-NL"/>
          </a:p>
        </p:txBody>
      </p:sp>
    </p:spTree>
    <p:extLst>
      <p:ext uri="{BB962C8B-B14F-4D97-AF65-F5344CB8AC3E}">
        <p14:creationId xmlns:p14="http://schemas.microsoft.com/office/powerpoint/2010/main" val="1274389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spcBef>
                <a:spcPct val="0"/>
              </a:spcBef>
            </a:pPr>
            <a:r>
              <a:rPr lang="nl-NL" altLang="en-US" dirty="0">
                <a:latin typeface="Arial" panose="020B0604020202020204" pitchFamily="34" charset="0"/>
              </a:rPr>
              <a:t>Beperking is iets waar je niets aan kunt veranderen bijvoorbeeld alles wat in het verleden is gebeurd, fysische verliezen, juridische regels</a:t>
            </a:r>
          </a:p>
          <a:p>
            <a:pPr eaLnBrk="1" hangingPunct="1"/>
            <a:r>
              <a:rPr lang="nl-NL" altLang="en-US" dirty="0"/>
              <a:t>Problemen kunnen opgelost worden, beperkingen zul je moeten leren accepteren.</a:t>
            </a:r>
          </a:p>
          <a:p>
            <a:pPr eaLnBrk="1" hangingPunct="1"/>
            <a:endParaRPr lang="nl-NL" altLang="en-US" dirty="0"/>
          </a:p>
          <a:p>
            <a:pPr eaLnBrk="1" hangingPunct="1"/>
            <a:r>
              <a:rPr lang="nl-NL" altLang="en-US" dirty="0"/>
              <a:t>Kun je er iets aan doen, dan is het een probleem en kan het dus opgelost worden.</a:t>
            </a:r>
          </a:p>
          <a:p>
            <a:pPr eaLnBrk="1" hangingPunct="1"/>
            <a:endParaRPr lang="nl-NL" altLang="en-US" dirty="0"/>
          </a:p>
          <a:p>
            <a:pPr eaLnBrk="1" hangingPunct="1"/>
            <a:r>
              <a:rPr lang="nl-NL" altLang="en-US" dirty="0"/>
              <a:t>Is het een gegeven, dan is het een beperking</a:t>
            </a:r>
          </a:p>
          <a:p>
            <a:pPr eaLnBrk="1" hangingPunct="1"/>
            <a:endParaRPr lang="nl-NL" altLang="en-US" dirty="0"/>
          </a:p>
          <a:p>
            <a:pPr eaLnBrk="1" hangingPunct="1"/>
            <a:r>
              <a:rPr lang="nl-NL" altLang="en-US" dirty="0"/>
              <a:t>Biologische beperkingen.</a:t>
            </a:r>
          </a:p>
          <a:p>
            <a:pPr eaLnBrk="1" hangingPunct="1"/>
            <a:endParaRPr lang="nl-NL" altLang="en-US" dirty="0"/>
          </a:p>
          <a:p>
            <a:pPr eaLnBrk="1" hangingPunct="1"/>
            <a:r>
              <a:rPr lang="nl-NL" altLang="en-US" dirty="0"/>
              <a:t>Sociale of culturele beperkingen.</a:t>
            </a:r>
          </a:p>
          <a:p>
            <a:pPr eaLnBrk="1" hangingPunct="1"/>
            <a:endParaRPr lang="nl-NL" altLang="en-US" dirty="0"/>
          </a:p>
          <a:p>
            <a:pPr eaLnBrk="1" hangingPunct="1"/>
            <a:r>
              <a:rPr lang="nl-NL" altLang="en-US" dirty="0"/>
              <a:t>Ingrijpende beslissingen. </a:t>
            </a:r>
          </a:p>
          <a:p>
            <a:pPr eaLnBrk="1" hangingPunct="1"/>
            <a:endParaRPr lang="nl-NL" altLang="en-US" dirty="0"/>
          </a:p>
          <a:p>
            <a:pPr eaLnBrk="1" hangingPunct="1"/>
            <a:r>
              <a:rPr lang="nl-NL" altLang="en-US" dirty="0"/>
              <a:t>Trauma ´s.</a:t>
            </a:r>
          </a:p>
          <a:p>
            <a:endParaRPr lang="nl-NL" dirty="0"/>
          </a:p>
        </p:txBody>
      </p:sp>
      <p:sp>
        <p:nvSpPr>
          <p:cNvPr id="4" name="Tijdelijke aanduiding voor dianummer 3"/>
          <p:cNvSpPr>
            <a:spLocks noGrp="1"/>
          </p:cNvSpPr>
          <p:nvPr>
            <p:ph type="sldNum" sz="quarter" idx="5"/>
          </p:nvPr>
        </p:nvSpPr>
        <p:spPr/>
        <p:txBody>
          <a:bodyPr/>
          <a:lstStyle/>
          <a:p>
            <a:fld id="{977EB19B-96F4-45B4-8C70-4106B8B626B5}" type="slidenum">
              <a:rPr lang="nl-NL" smtClean="0"/>
              <a:t>13</a:t>
            </a:fld>
            <a:endParaRPr lang="nl-NL"/>
          </a:p>
        </p:txBody>
      </p:sp>
    </p:spTree>
    <p:extLst>
      <p:ext uri="{BB962C8B-B14F-4D97-AF65-F5344CB8AC3E}">
        <p14:creationId xmlns:p14="http://schemas.microsoft.com/office/powerpoint/2010/main" val="4108851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r>
              <a:rPr lang="nl-NL" altLang="en-US" dirty="0"/>
              <a:t>Deze basis dient zeker opgefrist te worden.</a:t>
            </a:r>
          </a:p>
          <a:p>
            <a:pPr eaLnBrk="1" hangingPunct="1"/>
            <a:r>
              <a:rPr lang="nl-NL" altLang="en-US" dirty="0"/>
              <a:t>Het is een essentieel onderdeel van OGW dus de studenten moeten weer even paraat hebben wat belangrijk is bij het geven van een effectief compliment. </a:t>
            </a:r>
          </a:p>
          <a:p>
            <a:pPr eaLnBrk="1" hangingPunct="1"/>
            <a:endParaRPr lang="nl-NL" altLang="en-US" dirty="0"/>
          </a:p>
          <a:p>
            <a:pPr eaLnBrk="1" hangingPunct="1"/>
            <a:r>
              <a:rPr lang="nl-NL" altLang="en-US" dirty="0"/>
              <a:t>Benoem hierbij ook het belang van het feit dat een compliment authentiek, oprecht/ gemeend in aansluiting op de versterking van de resources dient te zijn. </a:t>
            </a:r>
          </a:p>
          <a:p>
            <a:pPr eaLnBrk="1" hangingPunct="1"/>
            <a:endParaRPr lang="nl-NL" altLang="en-US" dirty="0"/>
          </a:p>
          <a:p>
            <a:pPr eaLnBrk="1" hangingPunct="1"/>
            <a:r>
              <a:rPr lang="nl-NL" altLang="en-US" dirty="0"/>
              <a:t>Zie pag. 107-117 kracht van oplossingen</a:t>
            </a:r>
          </a:p>
          <a:p>
            <a:pPr eaLnBrk="1" hangingPunct="1"/>
            <a:r>
              <a:rPr lang="nl-NL" altLang="en-US" dirty="0"/>
              <a:t>Directe complimenten: dat heb je slim aangepakt! Ik ben onder de indruk van.. Ik hoor dat je er goed over nagedacht hebt..</a:t>
            </a:r>
          </a:p>
          <a:p>
            <a:pPr eaLnBrk="1" hangingPunct="1"/>
            <a:r>
              <a:rPr lang="nl-NL" altLang="en-US" dirty="0"/>
              <a:t>Complimenteuze vragen stellen: Hoe lukte je dat zo goed? Wanneer bedacht je dit goede plan? Hoe kreeg je het voor elkaar om toch op tijd te zijn? </a:t>
            </a:r>
          </a:p>
          <a:p>
            <a:pPr eaLnBrk="1" hangingPunct="1"/>
            <a:r>
              <a:rPr lang="nl-NL" altLang="en-US" dirty="0"/>
              <a:t>Triple </a:t>
            </a:r>
            <a:r>
              <a:rPr lang="nl-NL" altLang="en-US" dirty="0" err="1"/>
              <a:t>Praise</a:t>
            </a:r>
            <a:r>
              <a:rPr lang="nl-NL" altLang="en-US" dirty="0"/>
              <a:t> (vooral voor jonger kinderen): 3 elementen: </a:t>
            </a:r>
          </a:p>
          <a:p>
            <a:pPr eaLnBrk="1" hangingPunct="1"/>
            <a:r>
              <a:rPr lang="nl-NL" altLang="en-US" dirty="0"/>
              <a:t>	- uitroep van verbazing</a:t>
            </a:r>
          </a:p>
          <a:p>
            <a:pPr eaLnBrk="1" hangingPunct="1"/>
            <a:r>
              <a:rPr lang="nl-NL" altLang="en-US" dirty="0"/>
              <a:t>	- benoemen van de  inspanning</a:t>
            </a:r>
          </a:p>
          <a:p>
            <a:pPr eaLnBrk="1" hangingPunct="1"/>
            <a:r>
              <a:rPr lang="nl-NL" altLang="en-US" dirty="0"/>
              <a:t>	- complimenterende vraag</a:t>
            </a:r>
          </a:p>
          <a:p>
            <a:pPr eaLnBrk="1" hangingPunct="1"/>
            <a:r>
              <a:rPr lang="nl-NL" altLang="en-US" dirty="0"/>
              <a:t>	</a:t>
            </a:r>
            <a:r>
              <a:rPr lang="nl-NL" altLang="en-GB" dirty="0"/>
              <a:t>“</a:t>
            </a:r>
            <a:r>
              <a:rPr lang="nl-NL" altLang="en-US" dirty="0"/>
              <a:t>Wauw, daar heb je hard aan gewerkt, hoe heb je dit voor elkaar gekregen?</a:t>
            </a:r>
          </a:p>
          <a:p>
            <a:pPr eaLnBrk="1" hangingPunct="1"/>
            <a:r>
              <a:rPr lang="nl-NL" altLang="en-US" dirty="0"/>
              <a:t>Via anderen: Wist je dat  hij dit zo goed kon? </a:t>
            </a:r>
          </a:p>
          <a:p>
            <a:pPr eaLnBrk="1" hangingPunct="1"/>
            <a:endParaRPr lang="nl-NL" altLang="en-US" dirty="0"/>
          </a:p>
          <a:p>
            <a:pPr eaLnBrk="1" hangingPunct="1"/>
            <a:endParaRPr lang="nl-NL" altLang="en-US" dirty="0"/>
          </a:p>
          <a:p>
            <a:endParaRPr lang="nl-NL" dirty="0"/>
          </a:p>
        </p:txBody>
      </p:sp>
      <p:sp>
        <p:nvSpPr>
          <p:cNvPr id="4" name="Tijdelijke aanduiding voor dianummer 3"/>
          <p:cNvSpPr>
            <a:spLocks noGrp="1"/>
          </p:cNvSpPr>
          <p:nvPr>
            <p:ph type="sldNum" sz="quarter" idx="5"/>
          </p:nvPr>
        </p:nvSpPr>
        <p:spPr/>
        <p:txBody>
          <a:bodyPr/>
          <a:lstStyle/>
          <a:p>
            <a:fld id="{977EB19B-96F4-45B4-8C70-4106B8B626B5}" type="slidenum">
              <a:rPr lang="nl-NL" smtClean="0"/>
              <a:t>21</a:t>
            </a:fld>
            <a:endParaRPr lang="nl-NL"/>
          </a:p>
        </p:txBody>
      </p:sp>
    </p:spTree>
    <p:extLst>
      <p:ext uri="{BB962C8B-B14F-4D97-AF65-F5344CB8AC3E}">
        <p14:creationId xmlns:p14="http://schemas.microsoft.com/office/powerpoint/2010/main" val="2177022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66D25FD-6BF8-D052-10E1-B75B0BE03BD0}"/>
              </a:ext>
            </a:extLst>
          </p:cNvPr>
          <p:cNvPicPr>
            <a:picLocks noChangeAspect="1"/>
          </p:cNvPicPr>
          <p:nvPr userDrawn="1"/>
        </p:nvPicPr>
        <p:blipFill>
          <a:blip r:embed="rId2"/>
          <a:stretch>
            <a:fillRect/>
          </a:stretch>
        </p:blipFill>
        <p:spPr>
          <a:xfrm>
            <a:off x="0" y="0"/>
            <a:ext cx="18403348" cy="10287000"/>
          </a:xfrm>
          <a:prstGeom prst="rect">
            <a:avLst/>
          </a:prstGeom>
        </p:spPr>
      </p:pic>
      <p:sp>
        <p:nvSpPr>
          <p:cNvPr id="8" name="Titel 7">
            <a:extLst>
              <a:ext uri="{FF2B5EF4-FFF2-40B4-BE49-F238E27FC236}">
                <a16:creationId xmlns:a16="http://schemas.microsoft.com/office/drawing/2014/main" id="{0BE03BB3-52C7-2F98-A3F2-C71798269BBA}"/>
              </a:ext>
            </a:extLst>
          </p:cNvPr>
          <p:cNvSpPr>
            <a:spLocks noGrp="1"/>
          </p:cNvSpPr>
          <p:nvPr>
            <p:ph type="title"/>
          </p:nvPr>
        </p:nvSpPr>
        <p:spPr>
          <a:xfrm>
            <a:off x="5086874" y="8267700"/>
            <a:ext cx="8229600" cy="1143000"/>
          </a:xfrm>
        </p:spPr>
        <p:txBody>
          <a:bodyPr/>
          <a:lstStyle>
            <a:lvl1pPr>
              <a:defRPr sz="5400"/>
            </a:lvl1pPr>
          </a:lstStyle>
          <a:p>
            <a:r>
              <a:rPr lang="nl-NL" dirty="0"/>
              <a:t>Klik om stijl te bewerken</a:t>
            </a:r>
          </a:p>
        </p:txBody>
      </p:sp>
    </p:spTree>
    <p:extLst>
      <p:ext uri="{BB962C8B-B14F-4D97-AF65-F5344CB8AC3E}">
        <p14:creationId xmlns:p14="http://schemas.microsoft.com/office/powerpoint/2010/main" val="25792115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cht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F23C031-A0B2-2715-3DEE-0DF0BA5CE6B1}"/>
              </a:ext>
            </a:extLst>
          </p:cNvPr>
          <p:cNvPicPr>
            <a:picLocks noChangeAspect="1"/>
          </p:cNvPicPr>
          <p:nvPr userDrawn="1"/>
        </p:nvPicPr>
        <p:blipFill>
          <a:blip r:embed="rId2"/>
          <a:stretch>
            <a:fillRect/>
          </a:stretch>
        </p:blipFill>
        <p:spPr>
          <a:xfrm>
            <a:off x="0" y="0"/>
            <a:ext cx="18332567" cy="10287000"/>
          </a:xfrm>
          <a:prstGeom prst="rect">
            <a:avLst/>
          </a:prstGeom>
        </p:spPr>
      </p:pic>
      <p:sp>
        <p:nvSpPr>
          <p:cNvPr id="9" name="Tijdelijke aanduiding voor inhoud 8">
            <a:extLst>
              <a:ext uri="{FF2B5EF4-FFF2-40B4-BE49-F238E27FC236}">
                <a16:creationId xmlns:a16="http://schemas.microsoft.com/office/drawing/2014/main" id="{C5AF91EE-FA0A-FD7F-8B76-8E830C0A096F}"/>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a:extLst>
              <a:ext uri="{FF2B5EF4-FFF2-40B4-BE49-F238E27FC236}">
                <a16:creationId xmlns:a16="http://schemas.microsoft.com/office/drawing/2014/main" id="{DCA1B0C5-6E27-5374-DC72-9ABD410D6EBE}"/>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Tree>
    <p:extLst>
      <p:ext uri="{BB962C8B-B14F-4D97-AF65-F5344CB8AC3E}">
        <p14:creationId xmlns:p14="http://schemas.microsoft.com/office/powerpoint/2010/main" val="516717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inks">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7FE292F-0734-3C03-4E7C-B23AA0FFD8F2}"/>
              </a:ext>
            </a:extLst>
          </p:cNvPr>
          <p:cNvPicPr>
            <a:picLocks noChangeAspect="1"/>
          </p:cNvPicPr>
          <p:nvPr userDrawn="1"/>
        </p:nvPicPr>
        <p:blipFill>
          <a:blip r:embed="rId2"/>
          <a:stretch>
            <a:fillRect/>
          </a:stretch>
        </p:blipFill>
        <p:spPr>
          <a:xfrm>
            <a:off x="2628" y="0"/>
            <a:ext cx="18285372" cy="10284051"/>
          </a:xfrm>
          <a:prstGeom prst="rect">
            <a:avLst/>
          </a:prstGeom>
        </p:spPr>
      </p:pic>
      <p:sp>
        <p:nvSpPr>
          <p:cNvPr id="8" name="Titel 9">
            <a:extLst>
              <a:ext uri="{FF2B5EF4-FFF2-40B4-BE49-F238E27FC236}">
                <a16:creationId xmlns:a16="http://schemas.microsoft.com/office/drawing/2014/main" id="{CF457C60-6647-FB77-13F8-FB10F76B1EB9}"/>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
        <p:nvSpPr>
          <p:cNvPr id="9" name="Tijdelijke aanduiding voor inhoud 8">
            <a:extLst>
              <a:ext uri="{FF2B5EF4-FFF2-40B4-BE49-F238E27FC236}">
                <a16:creationId xmlns:a16="http://schemas.microsoft.com/office/drawing/2014/main" id="{D0F273BB-B739-1794-7357-485A685A7E7C}"/>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86873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uw rechts">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D302F034-358F-FE7A-9EBA-04918EA5B18C}"/>
              </a:ext>
            </a:extLst>
          </p:cNvPr>
          <p:cNvPicPr>
            <a:picLocks noChangeAspect="1"/>
          </p:cNvPicPr>
          <p:nvPr userDrawn="1"/>
        </p:nvPicPr>
        <p:blipFill>
          <a:blip r:embed="rId2"/>
          <a:stretch>
            <a:fillRect/>
          </a:stretch>
        </p:blipFill>
        <p:spPr>
          <a:xfrm>
            <a:off x="0" y="0"/>
            <a:ext cx="18364200" cy="10303032"/>
          </a:xfrm>
          <a:prstGeom prst="rect">
            <a:avLst/>
          </a:prstGeom>
        </p:spPr>
      </p:pic>
      <p:sp>
        <p:nvSpPr>
          <p:cNvPr id="9" name="Tijdelijke aanduiding voor inhoud 8">
            <a:extLst>
              <a:ext uri="{FF2B5EF4-FFF2-40B4-BE49-F238E27FC236}">
                <a16:creationId xmlns:a16="http://schemas.microsoft.com/office/drawing/2014/main" id="{C5AF91EE-FA0A-FD7F-8B76-8E830C0A096F}"/>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0" name="Titel 9">
            <a:extLst>
              <a:ext uri="{FF2B5EF4-FFF2-40B4-BE49-F238E27FC236}">
                <a16:creationId xmlns:a16="http://schemas.microsoft.com/office/drawing/2014/main" id="{DCA1B0C5-6E27-5374-DC72-9ABD410D6EBE}"/>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Tree>
    <p:extLst>
      <p:ext uri="{BB962C8B-B14F-4D97-AF65-F5344CB8AC3E}">
        <p14:creationId xmlns:p14="http://schemas.microsoft.com/office/powerpoint/2010/main" val="2829470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uw link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80898DC-B50D-162E-7FFD-FBD130FED9DA}"/>
              </a:ext>
            </a:extLst>
          </p:cNvPr>
          <p:cNvPicPr>
            <a:picLocks noChangeAspect="1"/>
          </p:cNvPicPr>
          <p:nvPr userDrawn="1"/>
        </p:nvPicPr>
        <p:blipFill>
          <a:blip r:embed="rId2"/>
          <a:stretch>
            <a:fillRect/>
          </a:stretch>
        </p:blipFill>
        <p:spPr>
          <a:xfrm>
            <a:off x="0" y="0"/>
            <a:ext cx="18364200" cy="10310005"/>
          </a:xfrm>
          <a:prstGeom prst="rect">
            <a:avLst/>
          </a:prstGeom>
        </p:spPr>
      </p:pic>
      <p:sp>
        <p:nvSpPr>
          <p:cNvPr id="8" name="Titel 9">
            <a:extLst>
              <a:ext uri="{FF2B5EF4-FFF2-40B4-BE49-F238E27FC236}">
                <a16:creationId xmlns:a16="http://schemas.microsoft.com/office/drawing/2014/main" id="{CF457C60-6647-FB77-13F8-FB10F76B1EB9}"/>
              </a:ext>
            </a:extLst>
          </p:cNvPr>
          <p:cNvSpPr>
            <a:spLocks noGrp="1"/>
          </p:cNvSpPr>
          <p:nvPr>
            <p:ph type="title"/>
          </p:nvPr>
        </p:nvSpPr>
        <p:spPr>
          <a:xfrm>
            <a:off x="1600200" y="476250"/>
            <a:ext cx="8229600" cy="1143000"/>
          </a:xfrm>
        </p:spPr>
        <p:txBody>
          <a:bodyPr/>
          <a:lstStyle>
            <a:lvl1pPr algn="l">
              <a:defRPr/>
            </a:lvl1pPr>
          </a:lstStyle>
          <a:p>
            <a:r>
              <a:rPr lang="nl-NL" dirty="0"/>
              <a:t>Klik om stijl te bewerken</a:t>
            </a:r>
          </a:p>
        </p:txBody>
      </p:sp>
      <p:sp>
        <p:nvSpPr>
          <p:cNvPr id="9" name="Tijdelijke aanduiding voor inhoud 8">
            <a:extLst>
              <a:ext uri="{FF2B5EF4-FFF2-40B4-BE49-F238E27FC236}">
                <a16:creationId xmlns:a16="http://schemas.microsoft.com/office/drawing/2014/main" id="{D0F273BB-B739-1794-7357-485A685A7E7C}"/>
              </a:ext>
            </a:extLst>
          </p:cNvPr>
          <p:cNvSpPr>
            <a:spLocks noGrp="1"/>
          </p:cNvSpPr>
          <p:nvPr>
            <p:ph sz="quarter" idx="10"/>
          </p:nvPr>
        </p:nvSpPr>
        <p:spPr>
          <a:xfrm>
            <a:off x="860483" y="2095500"/>
            <a:ext cx="16611600" cy="647700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944560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roze">
    <p:bg>
      <p:bgPr>
        <a:solidFill>
          <a:srgbClr val="E30251"/>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18DADAAD-3408-3B6E-22E2-2C267F667EC3}"/>
              </a:ext>
            </a:extLst>
          </p:cNvPr>
          <p:cNvSpPr>
            <a:spLocks noGrp="1"/>
          </p:cNvSpPr>
          <p:nvPr>
            <p:ph type="title"/>
          </p:nvPr>
        </p:nvSpPr>
        <p:spPr>
          <a:xfrm>
            <a:off x="3162300" y="4572000"/>
            <a:ext cx="11963400" cy="1143000"/>
          </a:xfrm>
        </p:spPr>
        <p:txBody>
          <a:bodyPr>
            <a:noAutofit/>
          </a:bodyPr>
          <a:lstStyle>
            <a:lvl1pPr>
              <a:defRPr sz="8800"/>
            </a:lvl1pPr>
          </a:lstStyle>
          <a:p>
            <a:r>
              <a:rPr lang="nl-NL" dirty="0"/>
              <a:t>Klik om stijl te bewerken</a:t>
            </a:r>
          </a:p>
        </p:txBody>
      </p:sp>
    </p:spTree>
    <p:extLst>
      <p:ext uri="{BB962C8B-B14F-4D97-AF65-F5344CB8AC3E}">
        <p14:creationId xmlns:p14="http://schemas.microsoft.com/office/powerpoint/2010/main" val="2357394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blauw">
    <p:bg>
      <p:bgPr>
        <a:solidFill>
          <a:srgbClr val="005689"/>
        </a:solidFill>
        <a:effectLst/>
      </p:bgPr>
    </p:bg>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80F1E53-7A8E-096A-380F-54023705D27D}"/>
              </a:ext>
            </a:extLst>
          </p:cNvPr>
          <p:cNvSpPr>
            <a:spLocks noGrp="1"/>
          </p:cNvSpPr>
          <p:nvPr>
            <p:ph type="title"/>
          </p:nvPr>
        </p:nvSpPr>
        <p:spPr>
          <a:xfrm>
            <a:off x="3162300" y="4572000"/>
            <a:ext cx="11963400" cy="1143000"/>
          </a:xfrm>
        </p:spPr>
        <p:txBody>
          <a:bodyPr>
            <a:noAutofit/>
          </a:bodyPr>
          <a:lstStyle>
            <a:lvl1pPr>
              <a:defRPr sz="8800"/>
            </a:lvl1pPr>
          </a:lstStyle>
          <a:p>
            <a:r>
              <a:rPr lang="nl-NL" dirty="0"/>
              <a:t>Klik om stijl te bewerken</a:t>
            </a:r>
          </a:p>
        </p:txBody>
      </p:sp>
    </p:spTree>
    <p:extLst>
      <p:ext uri="{BB962C8B-B14F-4D97-AF65-F5344CB8AC3E}">
        <p14:creationId xmlns:p14="http://schemas.microsoft.com/office/powerpoint/2010/main" val="95959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400C149-752A-0F2E-9A96-9EF76A454E34}"/>
              </a:ext>
            </a:extLst>
          </p:cNvPr>
          <p:cNvPicPr>
            <a:picLocks noChangeAspect="1"/>
          </p:cNvPicPr>
          <p:nvPr userDrawn="1"/>
        </p:nvPicPr>
        <p:blipFill>
          <a:blip r:embed="rId2"/>
          <a:stretch>
            <a:fillRect/>
          </a:stretch>
        </p:blipFill>
        <p:spPr>
          <a:xfrm>
            <a:off x="0" y="0"/>
            <a:ext cx="18374710" cy="10287000"/>
          </a:xfrm>
          <a:prstGeom prst="rect">
            <a:avLst/>
          </a:prstGeom>
        </p:spPr>
      </p:pic>
      <p:sp>
        <p:nvSpPr>
          <p:cNvPr id="8" name="Titel 7">
            <a:extLst>
              <a:ext uri="{FF2B5EF4-FFF2-40B4-BE49-F238E27FC236}">
                <a16:creationId xmlns:a16="http://schemas.microsoft.com/office/drawing/2014/main" id="{24798DC8-146C-133E-0CD4-6286E6986055}"/>
              </a:ext>
            </a:extLst>
          </p:cNvPr>
          <p:cNvSpPr>
            <a:spLocks noGrp="1"/>
          </p:cNvSpPr>
          <p:nvPr>
            <p:ph type="title"/>
          </p:nvPr>
        </p:nvSpPr>
        <p:spPr>
          <a:xfrm>
            <a:off x="5029200" y="1028700"/>
            <a:ext cx="8229600" cy="1143000"/>
          </a:xfrm>
        </p:spPr>
        <p:txBody>
          <a:bodyPr>
            <a:normAutofit/>
          </a:bodyPr>
          <a:lstStyle>
            <a:lvl1pPr>
              <a:defRPr sz="5400">
                <a:solidFill>
                  <a:schemeClr val="bg1"/>
                </a:solidFill>
              </a:defRPr>
            </a:lvl1pPr>
          </a:lstStyle>
          <a:p>
            <a:r>
              <a:rPr lang="nl-NL" dirty="0"/>
              <a:t>Klik om stijl te bewerken</a:t>
            </a:r>
          </a:p>
        </p:txBody>
      </p:sp>
    </p:spTree>
    <p:extLst>
      <p:ext uri="{BB962C8B-B14F-4D97-AF65-F5344CB8AC3E}">
        <p14:creationId xmlns:p14="http://schemas.microsoft.com/office/powerpoint/2010/main" val="306637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10/30/2025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2"/>
                </a:solidFill>
              </a:defRPr>
            </a:lvl1pPr>
          </a:lstStyle>
          <a:p>
            <a:fld id="{B6F15528-21DE-4FAA-801E-634DDDAF4B2B}" type="slidenum">
              <a:rPr lang="en-US" smtClean="0"/>
              <a:pPr/>
              <a:t>‹nr.›</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2" r:id="rId5"/>
    <p:sldLayoutId id="2147483663" r:id="rId6"/>
    <p:sldLayoutId id="2147483659" r:id="rId7"/>
    <p:sldLayoutId id="2147483660" r:id="rId8"/>
    <p:sldLayoutId id="2147483661" r:id="rId9"/>
  </p:sldLayoutIdLst>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2"/>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2"/>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5c7eoC8cB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isueel communiceren | Loes ten Berge">
            <a:extLst>
              <a:ext uri="{FF2B5EF4-FFF2-40B4-BE49-F238E27FC236}">
                <a16:creationId xmlns:a16="http://schemas.microsoft.com/office/drawing/2014/main" id="{2506DD26-C195-E9BA-0D69-9737656763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555" b="23333"/>
          <a:stretch/>
        </p:blipFill>
        <p:spPr bwMode="auto">
          <a:xfrm>
            <a:off x="6678612" y="3674315"/>
            <a:ext cx="4930775" cy="356643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3"/>
          <p:cNvSpPr txBox="1"/>
          <p:nvPr/>
        </p:nvSpPr>
        <p:spPr>
          <a:xfrm>
            <a:off x="1485900" y="705648"/>
            <a:ext cx="15316200" cy="2790508"/>
          </a:xfrm>
          <a:prstGeom prst="rect">
            <a:avLst/>
          </a:prstGeom>
        </p:spPr>
        <p:txBody>
          <a:bodyPr wrap="square" lIns="0" tIns="0" rIns="0" bIns="0" rtlCol="0" anchor="t">
            <a:spAutoFit/>
          </a:bodyPr>
          <a:lstStyle/>
          <a:p>
            <a:pPr algn="ctr">
              <a:lnSpc>
                <a:spcPts val="11200"/>
              </a:lnSpc>
            </a:pPr>
            <a:r>
              <a:rPr lang="en-US" sz="8000" b="1" dirty="0">
                <a:solidFill>
                  <a:srgbClr val="E30251"/>
                </a:solidFill>
                <a:latin typeface="Source Sans Pro Bold"/>
                <a:ea typeface="Source Sans Pro Bold"/>
                <a:cs typeface="Source Sans Pro Bold"/>
                <a:sym typeface="Source Sans Pro Bold"/>
              </a:rPr>
              <a:t>Hoe is je </a:t>
            </a:r>
            <a:r>
              <a:rPr lang="en-US" sz="8000" b="1" dirty="0" err="1">
                <a:solidFill>
                  <a:srgbClr val="E30251"/>
                </a:solidFill>
                <a:latin typeface="Source Sans Pro Bold"/>
                <a:ea typeface="Source Sans Pro Bold"/>
                <a:cs typeface="Source Sans Pro Bold"/>
                <a:sym typeface="Source Sans Pro Bold"/>
              </a:rPr>
              <a:t>dat</a:t>
            </a:r>
            <a:r>
              <a:rPr lang="en-US" sz="8000" b="1" dirty="0">
                <a:solidFill>
                  <a:srgbClr val="E30251"/>
                </a:solidFill>
                <a:latin typeface="Source Sans Pro Bold"/>
                <a:ea typeface="Source Sans Pro Bold"/>
                <a:cs typeface="Source Sans Pro Bold"/>
                <a:sym typeface="Source Sans Pro Bold"/>
              </a:rPr>
              <a:t> </a:t>
            </a:r>
            <a:r>
              <a:rPr lang="en-US" sz="8000" b="1" dirty="0" err="1">
                <a:solidFill>
                  <a:srgbClr val="E30251"/>
                </a:solidFill>
                <a:latin typeface="Source Sans Pro Bold"/>
                <a:ea typeface="Source Sans Pro Bold"/>
                <a:cs typeface="Source Sans Pro Bold"/>
                <a:sym typeface="Source Sans Pro Bold"/>
              </a:rPr>
              <a:t>gelukt</a:t>
            </a:r>
            <a:r>
              <a:rPr lang="en-US" sz="8000" b="1" dirty="0">
                <a:solidFill>
                  <a:srgbClr val="E30251"/>
                </a:solidFill>
                <a:latin typeface="Source Sans Pro Bold"/>
                <a:ea typeface="Source Sans Pro Bold"/>
                <a:cs typeface="Source Sans Pro Bold"/>
                <a:sym typeface="Source Sans Pro Bold"/>
              </a:rPr>
              <a:t>?</a:t>
            </a:r>
          </a:p>
          <a:p>
            <a:pPr algn="ctr"/>
            <a:r>
              <a:rPr lang="en-US" sz="4400" b="1" i="1" dirty="0" err="1">
                <a:solidFill>
                  <a:srgbClr val="E30251"/>
                </a:solidFill>
                <a:latin typeface="Source Sans Pro Bold"/>
                <a:ea typeface="Source Sans Pro Bold"/>
                <a:cs typeface="Source Sans Pro Bold"/>
                <a:sym typeface="Source Sans Pro Bold"/>
              </a:rPr>
              <a:t>Gespreksvoering</a:t>
            </a:r>
            <a:r>
              <a:rPr lang="en-US" sz="4400" b="1" i="1" dirty="0">
                <a:solidFill>
                  <a:srgbClr val="E30251"/>
                </a:solidFill>
                <a:latin typeface="Source Sans Pro Bold"/>
                <a:ea typeface="Source Sans Pro Bold"/>
                <a:cs typeface="Source Sans Pro Bold"/>
                <a:sym typeface="Source Sans Pro Bold"/>
              </a:rPr>
              <a:t> in het </a:t>
            </a:r>
            <a:r>
              <a:rPr lang="en-US" sz="4400" b="1" i="1" dirty="0" err="1">
                <a:solidFill>
                  <a:srgbClr val="E30251"/>
                </a:solidFill>
                <a:latin typeface="Source Sans Pro Bold"/>
                <a:ea typeface="Source Sans Pro Bold"/>
                <a:cs typeface="Source Sans Pro Bold"/>
                <a:sym typeface="Source Sans Pro Bold"/>
              </a:rPr>
              <a:t>kader</a:t>
            </a:r>
            <a:r>
              <a:rPr lang="en-US" sz="4400" b="1" i="1" dirty="0">
                <a:solidFill>
                  <a:srgbClr val="E30251"/>
                </a:solidFill>
                <a:latin typeface="Source Sans Pro Bold"/>
                <a:ea typeface="Source Sans Pro Bold"/>
                <a:cs typeface="Source Sans Pro Bold"/>
                <a:sym typeface="Source Sans Pro Bold"/>
              </a:rPr>
              <a:t> van de </a:t>
            </a:r>
          </a:p>
          <a:p>
            <a:pPr algn="ctr"/>
            <a:r>
              <a:rPr lang="en-US" sz="4400" b="1" i="1" dirty="0" err="1">
                <a:solidFill>
                  <a:srgbClr val="E30251"/>
                </a:solidFill>
                <a:latin typeface="Source Sans Pro Bold"/>
                <a:ea typeface="Source Sans Pro Bold"/>
                <a:cs typeface="Source Sans Pro Bold"/>
                <a:sym typeface="Source Sans Pro Bold"/>
              </a:rPr>
              <a:t>implementatie</a:t>
            </a:r>
            <a:r>
              <a:rPr lang="en-US" sz="4400" b="1" i="1" dirty="0">
                <a:solidFill>
                  <a:srgbClr val="E30251"/>
                </a:solidFill>
                <a:latin typeface="Source Sans Pro Bold"/>
                <a:ea typeface="Source Sans Pro Bold"/>
                <a:cs typeface="Source Sans Pro Bold"/>
                <a:sym typeface="Source Sans Pro Bold"/>
              </a:rPr>
              <a:t> van de SBAR</a:t>
            </a:r>
          </a:p>
        </p:txBody>
      </p:sp>
      <p:sp>
        <p:nvSpPr>
          <p:cNvPr id="11" name="Titel 10">
            <a:extLst>
              <a:ext uri="{FF2B5EF4-FFF2-40B4-BE49-F238E27FC236}">
                <a16:creationId xmlns:a16="http://schemas.microsoft.com/office/drawing/2014/main" id="{6705B55C-2E01-A36D-B336-564B67E0CC90}"/>
              </a:ext>
            </a:extLst>
          </p:cNvPr>
          <p:cNvSpPr>
            <a:spLocks noGrp="1"/>
          </p:cNvSpPr>
          <p:nvPr>
            <p:ph type="title"/>
          </p:nvPr>
        </p:nvSpPr>
        <p:spPr>
          <a:xfrm>
            <a:off x="2671630" y="8115300"/>
            <a:ext cx="12944737" cy="1143000"/>
          </a:xfrm>
        </p:spPr>
        <p:txBody>
          <a:bodyPr>
            <a:normAutofit fontScale="90000"/>
          </a:bodyPr>
          <a:lstStyle/>
          <a:p>
            <a:r>
              <a:rPr lang="nl-NL" dirty="0"/>
              <a:t>Workshop: Oplossingsgerichte gespreksvoering</a:t>
            </a:r>
          </a:p>
        </p:txBody>
      </p:sp>
      <p:sp>
        <p:nvSpPr>
          <p:cNvPr id="4" name="Freeform 2">
            <a:extLst>
              <a:ext uri="{FF2B5EF4-FFF2-40B4-BE49-F238E27FC236}">
                <a16:creationId xmlns:a16="http://schemas.microsoft.com/office/drawing/2014/main" id="{F5E2C448-CA4B-B495-A2F7-F0BE4FDA37B0}"/>
              </a:ext>
            </a:extLst>
          </p:cNvPr>
          <p:cNvSpPr/>
          <p:nvPr/>
        </p:nvSpPr>
        <p:spPr>
          <a:xfrm>
            <a:off x="228600" y="5753100"/>
            <a:ext cx="2743200" cy="1509712"/>
          </a:xfrm>
          <a:custGeom>
            <a:avLst/>
            <a:gdLst/>
            <a:ahLst/>
            <a:cxnLst/>
            <a:rect l="l" t="t" r="r" b="b"/>
            <a:pathLst>
              <a:path w="6252005" h="6252005">
                <a:moveTo>
                  <a:pt x="0" y="0"/>
                </a:moveTo>
                <a:lnTo>
                  <a:pt x="6252004" y="0"/>
                </a:lnTo>
                <a:lnTo>
                  <a:pt x="6252004" y="6252005"/>
                </a:lnTo>
                <a:lnTo>
                  <a:pt x="0" y="6252005"/>
                </a:lnTo>
                <a:lnTo>
                  <a:pt x="0" y="0"/>
                </a:lnTo>
                <a:close/>
              </a:path>
            </a:pathLst>
          </a:custGeom>
          <a:blipFill>
            <a:blip r:embed="rId4"/>
            <a:stretch>
              <a:fillRect t="-46840" b="-48511"/>
            </a:stretch>
          </a:blipFill>
        </p:spPr>
        <p:txBody>
          <a:bodyPr/>
          <a:lstStyle/>
          <a:p>
            <a:endParaRPr lang="nl-NL"/>
          </a:p>
        </p:txBody>
      </p:sp>
      <p:sp>
        <p:nvSpPr>
          <p:cNvPr id="5" name="Freeform 13">
            <a:extLst>
              <a:ext uri="{FF2B5EF4-FFF2-40B4-BE49-F238E27FC236}">
                <a16:creationId xmlns:a16="http://schemas.microsoft.com/office/drawing/2014/main" id="{24D6039C-42D7-C686-A415-9C9A90C956A8}"/>
              </a:ext>
            </a:extLst>
          </p:cNvPr>
          <p:cNvSpPr/>
          <p:nvPr/>
        </p:nvSpPr>
        <p:spPr>
          <a:xfrm>
            <a:off x="14318809" y="6134100"/>
            <a:ext cx="3991845" cy="1353507"/>
          </a:xfrm>
          <a:custGeom>
            <a:avLst/>
            <a:gdLst/>
            <a:ahLst/>
            <a:cxnLst/>
            <a:rect l="l" t="t" r="r" b="b"/>
            <a:pathLst>
              <a:path w="3991845" h="1353507">
                <a:moveTo>
                  <a:pt x="0" y="0"/>
                </a:moveTo>
                <a:lnTo>
                  <a:pt x="3991845" y="0"/>
                </a:lnTo>
                <a:lnTo>
                  <a:pt x="3991845" y="1353507"/>
                </a:lnTo>
                <a:lnTo>
                  <a:pt x="0" y="1353507"/>
                </a:lnTo>
                <a:lnTo>
                  <a:pt x="0" y="0"/>
                </a:lnTo>
                <a:close/>
              </a:path>
            </a:pathLst>
          </a:custGeom>
          <a:blipFill>
            <a:blip r:embed="rId5"/>
            <a:stretch>
              <a:fillRect/>
            </a:stretch>
          </a:blipFill>
        </p:spPr>
        <p:txBody>
          <a:bodyPr/>
          <a:lstStyle/>
          <a:p>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932E76-6E06-999A-19C7-D385B2ECEE6B}"/>
              </a:ext>
            </a:extLst>
          </p:cNvPr>
          <p:cNvSpPr>
            <a:spLocks noGrp="1"/>
          </p:cNvSpPr>
          <p:nvPr>
            <p:ph type="title"/>
          </p:nvPr>
        </p:nvSpPr>
        <p:spPr>
          <a:xfrm>
            <a:off x="1600200" y="476250"/>
            <a:ext cx="10363200" cy="1143000"/>
          </a:xfrm>
        </p:spPr>
        <p:txBody>
          <a:bodyPr>
            <a:normAutofit/>
          </a:bodyPr>
          <a:lstStyle/>
          <a:p>
            <a:r>
              <a:rPr lang="nl-NL" dirty="0"/>
              <a:t>Realistische oplossing die bij je past</a:t>
            </a:r>
          </a:p>
        </p:txBody>
      </p:sp>
      <p:sp>
        <p:nvSpPr>
          <p:cNvPr id="3" name="Tijdelijke aanduiding voor inhoud 2">
            <a:extLst>
              <a:ext uri="{FF2B5EF4-FFF2-40B4-BE49-F238E27FC236}">
                <a16:creationId xmlns:a16="http://schemas.microsoft.com/office/drawing/2014/main" id="{FC4BE92C-490C-99BF-1858-3D3811D68040}"/>
              </a:ext>
            </a:extLst>
          </p:cNvPr>
          <p:cNvSpPr>
            <a:spLocks noGrp="1"/>
          </p:cNvSpPr>
          <p:nvPr>
            <p:ph sz="quarter" idx="10"/>
          </p:nvPr>
        </p:nvSpPr>
        <p:spPr/>
        <p:txBody>
          <a:bodyPr>
            <a:normAutofit/>
          </a:bodyPr>
          <a:lstStyle/>
          <a:p>
            <a:pPr marL="0" indent="0">
              <a:buNone/>
            </a:pPr>
            <a:r>
              <a:rPr lang="nl-NL" sz="3700" b="1" dirty="0"/>
              <a:t>Om tot een oplossing te komen die realistisch is en bij de student past, doe je het volgende:</a:t>
            </a:r>
          </a:p>
          <a:p>
            <a:r>
              <a:rPr lang="nl-NL" sz="3700" dirty="0"/>
              <a:t>Je werkt samen</a:t>
            </a:r>
          </a:p>
          <a:p>
            <a:r>
              <a:rPr lang="nl-NL" sz="3700" dirty="0"/>
              <a:t>Je onderzoekt samen:</a:t>
            </a:r>
          </a:p>
          <a:p>
            <a:pPr lvl="1"/>
            <a:r>
              <a:rPr lang="nl-NL" sz="3300" dirty="0"/>
              <a:t>Wat de gewenste toekomst is</a:t>
            </a:r>
          </a:p>
          <a:p>
            <a:pPr lvl="1"/>
            <a:r>
              <a:rPr lang="nl-NL" sz="3300" dirty="0"/>
              <a:t>Welke kwaliteiten de student/collega heeft</a:t>
            </a:r>
          </a:p>
          <a:p>
            <a:pPr lvl="1"/>
            <a:r>
              <a:rPr lang="nl-NL" sz="3300" dirty="0"/>
              <a:t>Welke successen eerder hebben plaatsgevonden</a:t>
            </a:r>
          </a:p>
        </p:txBody>
      </p:sp>
      <p:pic>
        <p:nvPicPr>
          <p:cNvPr id="4" name="Picture 5" descr="Afbeeldingsresultaten voor successen">
            <a:extLst>
              <a:ext uri="{FF2B5EF4-FFF2-40B4-BE49-F238E27FC236}">
                <a16:creationId xmlns:a16="http://schemas.microsoft.com/office/drawing/2014/main" id="{8DA584D9-B8F4-6A10-BD20-7999A08E933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353800" y="5135918"/>
            <a:ext cx="5325716" cy="248977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514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850A62-FC15-C713-0BE3-E3C3E7E8F326}"/>
              </a:ext>
            </a:extLst>
          </p:cNvPr>
          <p:cNvSpPr>
            <a:spLocks noGrp="1"/>
          </p:cNvSpPr>
          <p:nvPr>
            <p:ph type="title"/>
          </p:nvPr>
        </p:nvSpPr>
        <p:spPr/>
        <p:txBody>
          <a:bodyPr/>
          <a:lstStyle/>
          <a:p>
            <a:r>
              <a:rPr lang="nl-NL" dirty="0"/>
              <a:t>Gesprek 1</a:t>
            </a:r>
          </a:p>
        </p:txBody>
      </p:sp>
      <p:sp>
        <p:nvSpPr>
          <p:cNvPr id="3" name="Tijdelijke aanduiding voor inhoud 2">
            <a:extLst>
              <a:ext uri="{FF2B5EF4-FFF2-40B4-BE49-F238E27FC236}">
                <a16:creationId xmlns:a16="http://schemas.microsoft.com/office/drawing/2014/main" id="{070E7514-9451-43CB-55CE-4601E5D4DAA7}"/>
              </a:ext>
            </a:extLst>
          </p:cNvPr>
          <p:cNvSpPr>
            <a:spLocks noGrp="1"/>
          </p:cNvSpPr>
          <p:nvPr>
            <p:ph sz="quarter" idx="10"/>
          </p:nvPr>
        </p:nvSpPr>
        <p:spPr/>
        <p:txBody>
          <a:bodyPr>
            <a:normAutofit/>
          </a:bodyPr>
          <a:lstStyle/>
          <a:p>
            <a:pPr marL="0" indent="0">
              <a:buNone/>
            </a:pPr>
            <a:r>
              <a:rPr lang="nl-NL" sz="3700" b="1" dirty="0"/>
              <a:t>Voer een gesprek in tweetallen over een klein alledaags probleem dat je ervaart:</a:t>
            </a:r>
          </a:p>
          <a:p>
            <a:r>
              <a:rPr lang="nl-NL" sz="3700" dirty="0"/>
              <a:t>Wat is je probleem?</a:t>
            </a:r>
          </a:p>
          <a:p>
            <a:r>
              <a:rPr lang="nl-NL" sz="3700" dirty="0"/>
              <a:t>Hoe lang heb je dit probleem al?</a:t>
            </a:r>
          </a:p>
          <a:p>
            <a:r>
              <a:rPr lang="nl-NL" sz="3700" dirty="0"/>
              <a:t>Hoe erg is het voor je?</a:t>
            </a:r>
          </a:p>
          <a:p>
            <a:r>
              <a:rPr lang="nl-NL" sz="3700" dirty="0"/>
              <a:t>Hoeveel last heb je ervan?</a:t>
            </a:r>
          </a:p>
          <a:p>
            <a:r>
              <a:rPr lang="nl-NL" sz="3700" dirty="0"/>
              <a:t>Had je dit probleem al eens eerder?</a:t>
            </a:r>
          </a:p>
          <a:p>
            <a:r>
              <a:rPr lang="nl-NL" sz="3700" dirty="0"/>
              <a:t>Waar denk je dat het door komt?</a:t>
            </a:r>
          </a:p>
        </p:txBody>
      </p:sp>
      <p:pic>
        <p:nvPicPr>
          <p:cNvPr id="4" name="Picture 5" descr="Afbeeldingsresultaten voor gesprek">
            <a:extLst>
              <a:ext uri="{FF2B5EF4-FFF2-40B4-BE49-F238E27FC236}">
                <a16:creationId xmlns:a16="http://schemas.microsoft.com/office/drawing/2014/main" id="{62C63907-4EA6-AB65-AEFA-C1A7C6F682F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4622" y="4229100"/>
            <a:ext cx="6223000" cy="3360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252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A34388-5AB9-A4CC-9067-D9B8713B3F09}"/>
              </a:ext>
            </a:extLst>
          </p:cNvPr>
          <p:cNvSpPr>
            <a:spLocks noGrp="1"/>
          </p:cNvSpPr>
          <p:nvPr>
            <p:ph type="title"/>
          </p:nvPr>
        </p:nvSpPr>
        <p:spPr/>
        <p:txBody>
          <a:bodyPr/>
          <a:lstStyle/>
          <a:p>
            <a:r>
              <a:rPr lang="nl-NL" dirty="0"/>
              <a:t>Gesprek 2</a:t>
            </a:r>
          </a:p>
        </p:txBody>
      </p:sp>
      <p:sp>
        <p:nvSpPr>
          <p:cNvPr id="3" name="Tijdelijke aanduiding voor inhoud 2">
            <a:extLst>
              <a:ext uri="{FF2B5EF4-FFF2-40B4-BE49-F238E27FC236}">
                <a16:creationId xmlns:a16="http://schemas.microsoft.com/office/drawing/2014/main" id="{FA5467FD-DFB1-FD92-2E52-80A154A04B4B}"/>
              </a:ext>
            </a:extLst>
          </p:cNvPr>
          <p:cNvSpPr>
            <a:spLocks noGrp="1"/>
          </p:cNvSpPr>
          <p:nvPr>
            <p:ph sz="quarter" idx="10"/>
          </p:nvPr>
        </p:nvSpPr>
        <p:spPr/>
        <p:txBody>
          <a:bodyPr>
            <a:normAutofit/>
          </a:bodyPr>
          <a:lstStyle/>
          <a:p>
            <a:r>
              <a:rPr lang="nl-NL" sz="3700" dirty="0"/>
              <a:t>Wat zou je willen in plaats van je probleem?</a:t>
            </a:r>
          </a:p>
          <a:p>
            <a:r>
              <a:rPr lang="nl-NL" sz="3700" dirty="0"/>
              <a:t>Welke voordelen zou dit voor je hebben?</a:t>
            </a:r>
          </a:p>
          <a:p>
            <a:r>
              <a:rPr lang="nl-NL" sz="3700" dirty="0"/>
              <a:t>Wat heb je al geprobeerd dat hielp?</a:t>
            </a:r>
          </a:p>
          <a:p>
            <a:r>
              <a:rPr lang="nl-NL" sz="3700" dirty="0"/>
              <a:t>Wanneer heb je er géén last van?</a:t>
            </a:r>
          </a:p>
          <a:p>
            <a:r>
              <a:rPr lang="nl-NL" sz="3700" dirty="0"/>
              <a:t>Wat is er dan anders?</a:t>
            </a:r>
          </a:p>
        </p:txBody>
      </p:sp>
      <p:pic>
        <p:nvPicPr>
          <p:cNvPr id="4" name="Picture 5" descr="Afbeeldingsresultaten voor gesprek">
            <a:extLst>
              <a:ext uri="{FF2B5EF4-FFF2-40B4-BE49-F238E27FC236}">
                <a16:creationId xmlns:a16="http://schemas.microsoft.com/office/drawing/2014/main" id="{007833C2-19FF-9430-84A3-2AA753BF3C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94622" y="4229100"/>
            <a:ext cx="6223000" cy="336042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9160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434BC971-E850-5023-9160-11B6B6A78F43}"/>
              </a:ext>
            </a:extLst>
          </p:cNvPr>
          <p:cNvSpPr>
            <a:spLocks noGrp="1"/>
          </p:cNvSpPr>
          <p:nvPr>
            <p:ph sz="quarter" idx="10"/>
          </p:nvPr>
        </p:nvSpPr>
        <p:spPr/>
        <p:txBody>
          <a:bodyPr>
            <a:normAutofit/>
          </a:bodyPr>
          <a:lstStyle/>
          <a:p>
            <a:r>
              <a:rPr lang="nl-NL" sz="3700" dirty="0"/>
              <a:t>Probleem is oplosbaar, verandering is  mogelijk</a:t>
            </a:r>
          </a:p>
          <a:p>
            <a:r>
              <a:rPr lang="nl-NL" sz="3700" dirty="0"/>
              <a:t>Beperking is iets waar je niets aan kunt veranderen</a:t>
            </a:r>
          </a:p>
        </p:txBody>
      </p:sp>
      <p:sp>
        <p:nvSpPr>
          <p:cNvPr id="3" name="Titel 2">
            <a:extLst>
              <a:ext uri="{FF2B5EF4-FFF2-40B4-BE49-F238E27FC236}">
                <a16:creationId xmlns:a16="http://schemas.microsoft.com/office/drawing/2014/main" id="{8DAEA993-ED94-00BB-5D35-6264FB68F6BF}"/>
              </a:ext>
            </a:extLst>
          </p:cNvPr>
          <p:cNvSpPr>
            <a:spLocks noGrp="1"/>
          </p:cNvSpPr>
          <p:nvPr>
            <p:ph type="title"/>
          </p:nvPr>
        </p:nvSpPr>
        <p:spPr/>
        <p:txBody>
          <a:bodyPr/>
          <a:lstStyle/>
          <a:p>
            <a:r>
              <a:rPr lang="nl-NL" dirty="0"/>
              <a:t>Probleem of beperking</a:t>
            </a:r>
          </a:p>
        </p:txBody>
      </p:sp>
      <p:pic>
        <p:nvPicPr>
          <p:cNvPr id="4" name="Picture 7" descr="Afbeeldingsresultaten voor Beperkingen Afbeelding">
            <a:extLst>
              <a:ext uri="{FF2B5EF4-FFF2-40B4-BE49-F238E27FC236}">
                <a16:creationId xmlns:a16="http://schemas.microsoft.com/office/drawing/2014/main" id="{686D243A-51C1-C525-9632-3172118129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353800" y="4065671"/>
            <a:ext cx="6273800" cy="495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98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18288000" cy="10286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A618B3E-BB66-6773-08AA-110F4962651D}"/>
              </a:ext>
            </a:extLst>
          </p:cNvPr>
          <p:cNvSpPr>
            <a:spLocks noGrp="1"/>
          </p:cNvSpPr>
          <p:nvPr>
            <p:ph type="title"/>
          </p:nvPr>
        </p:nvSpPr>
        <p:spPr>
          <a:xfrm>
            <a:off x="1120046" y="2771077"/>
            <a:ext cx="6919950" cy="4744836"/>
          </a:xfrm>
        </p:spPr>
        <p:txBody>
          <a:bodyPr vert="horz" lIns="91440" tIns="45720" rIns="91440" bIns="45720" rtlCol="0" anchor="t">
            <a:noAutofit/>
          </a:bodyPr>
          <a:lstStyle/>
          <a:p>
            <a:pPr algn="l">
              <a:lnSpc>
                <a:spcPct val="90000"/>
              </a:lnSpc>
            </a:pPr>
            <a:r>
              <a:rPr lang="en-US" sz="4800" dirty="0" err="1"/>
              <a:t>Behandel</a:t>
            </a:r>
            <a:r>
              <a:rPr lang="en-US" sz="4800" dirty="0"/>
              <a:t> </a:t>
            </a:r>
            <a:r>
              <a:rPr lang="en-US" sz="4800" dirty="0" err="1"/>
              <a:t>een</a:t>
            </a:r>
            <a:r>
              <a:rPr lang="en-US" sz="4800" dirty="0"/>
              <a:t> </a:t>
            </a:r>
            <a:r>
              <a:rPr lang="en-US" sz="4800" dirty="0" err="1"/>
              <a:t>beperking</a:t>
            </a:r>
            <a:r>
              <a:rPr lang="en-US" sz="4800" dirty="0"/>
              <a:t> </a:t>
            </a:r>
            <a:r>
              <a:rPr lang="en-US" sz="4800" dirty="0" err="1"/>
              <a:t>als</a:t>
            </a:r>
            <a:r>
              <a:rPr lang="en-US" sz="4800" dirty="0"/>
              <a:t> </a:t>
            </a:r>
            <a:r>
              <a:rPr lang="en-US" sz="4800" dirty="0" err="1"/>
              <a:t>een</a:t>
            </a:r>
            <a:r>
              <a:rPr lang="en-US" sz="4800" dirty="0"/>
              <a:t> problem en je </a:t>
            </a:r>
            <a:r>
              <a:rPr lang="en-US" sz="4800" dirty="0" err="1"/>
              <a:t>mislukt</a:t>
            </a:r>
            <a:r>
              <a:rPr lang="en-US" sz="4800" dirty="0"/>
              <a:t>.</a:t>
            </a:r>
            <a:br>
              <a:rPr lang="en-US" sz="4800" dirty="0"/>
            </a:br>
            <a:br>
              <a:rPr lang="en-US" sz="4800" dirty="0"/>
            </a:br>
            <a:r>
              <a:rPr lang="en-US" sz="4800" dirty="0" err="1"/>
              <a:t>Behandel</a:t>
            </a:r>
            <a:r>
              <a:rPr lang="en-US" sz="4800" dirty="0"/>
              <a:t> </a:t>
            </a:r>
            <a:r>
              <a:rPr lang="en-US" sz="4800" dirty="0" err="1"/>
              <a:t>een</a:t>
            </a:r>
            <a:r>
              <a:rPr lang="en-US" sz="4800" dirty="0"/>
              <a:t> problem </a:t>
            </a:r>
            <a:r>
              <a:rPr lang="en-US" sz="4800" dirty="0" err="1"/>
              <a:t>als</a:t>
            </a:r>
            <a:r>
              <a:rPr lang="en-US" sz="4800" dirty="0"/>
              <a:t> </a:t>
            </a:r>
            <a:r>
              <a:rPr lang="en-US" sz="4800" dirty="0" err="1"/>
              <a:t>een</a:t>
            </a:r>
            <a:r>
              <a:rPr lang="en-US" sz="4800" dirty="0"/>
              <a:t> </a:t>
            </a:r>
            <a:r>
              <a:rPr lang="en-US" sz="4800" dirty="0" err="1"/>
              <a:t>beperking</a:t>
            </a:r>
            <a:r>
              <a:rPr lang="en-US" sz="4800" dirty="0"/>
              <a:t> en je </a:t>
            </a:r>
            <a:r>
              <a:rPr lang="en-US" sz="4800" dirty="0" err="1"/>
              <a:t>wordt</a:t>
            </a:r>
            <a:r>
              <a:rPr lang="en-US" sz="4800" dirty="0"/>
              <a:t> </a:t>
            </a:r>
            <a:r>
              <a:rPr lang="en-US" sz="4800" dirty="0" err="1"/>
              <a:t>moedeloos</a:t>
            </a:r>
            <a:endParaRPr lang="en-US" sz="4800" dirty="0"/>
          </a:p>
        </p:txBody>
      </p:sp>
      <p:sp>
        <p:nvSpPr>
          <p:cNvPr id="10" name="Rectangle 9">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85004" y="-4"/>
            <a:ext cx="6102996" cy="10286999"/>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185004" y="-4"/>
            <a:ext cx="5417194" cy="10286999"/>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346082" y="-161085"/>
            <a:ext cx="5780835" cy="6102998"/>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Afbeelding 1">
            <a:extLst>
              <a:ext uri="{FF2B5EF4-FFF2-40B4-BE49-F238E27FC236}">
                <a16:creationId xmlns:a16="http://schemas.microsoft.com/office/drawing/2014/main" id="{261BF53A-9F23-FE26-AD78-CAFBA4929EAA}"/>
              </a:ext>
            </a:extLst>
          </p:cNvPr>
          <p:cNvPicPr>
            <a:picLocks noChangeAspect="1"/>
          </p:cNvPicPr>
          <p:nvPr/>
        </p:nvPicPr>
        <p:blipFill>
          <a:blip r:embed="rId2">
            <a:extLst>
              <a:ext uri="{28A0092B-C50C-407E-A947-70E740481C1C}">
                <a14:useLocalDpi xmlns:a14="http://schemas.microsoft.com/office/drawing/2010/main" val="0"/>
              </a:ext>
            </a:extLst>
          </a:blip>
          <a:srcRect r="1" b="1"/>
          <a:stretch>
            <a:fillRect/>
          </a:stretch>
        </p:blipFill>
        <p:spPr bwMode="auto">
          <a:xfrm>
            <a:off x="9144000" y="1518804"/>
            <a:ext cx="7134243" cy="7134243"/>
          </a:xfrm>
          <a:custGeom>
            <a:avLst/>
            <a:gdLst/>
            <a:ahLst/>
            <a:cxnLst/>
            <a:rect l="l" t="t" r="r" b="b"/>
            <a:pathLst>
              <a:path w="5031136" h="5031136">
                <a:moveTo>
                  <a:pt x="2515568" y="0"/>
                </a:moveTo>
                <a:cubicBezTo>
                  <a:pt x="3904878" y="0"/>
                  <a:pt x="5031136" y="1126258"/>
                  <a:pt x="5031136" y="2515568"/>
                </a:cubicBezTo>
                <a:cubicBezTo>
                  <a:pt x="5031136" y="3904878"/>
                  <a:pt x="3904878" y="5031136"/>
                  <a:pt x="2515568" y="5031136"/>
                </a:cubicBezTo>
                <a:cubicBezTo>
                  <a:pt x="1126258" y="5031136"/>
                  <a:pt x="0" y="3904878"/>
                  <a:pt x="0" y="2515568"/>
                </a:cubicBezTo>
                <a:cubicBezTo>
                  <a:pt x="0" y="1126258"/>
                  <a:pt x="1126258" y="0"/>
                  <a:pt x="2515568"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1964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F8AA18-3819-3FFC-DFA4-0F6231DC2887}"/>
              </a:ext>
            </a:extLst>
          </p:cNvPr>
          <p:cNvSpPr>
            <a:spLocks noGrp="1"/>
          </p:cNvSpPr>
          <p:nvPr>
            <p:ph type="title"/>
          </p:nvPr>
        </p:nvSpPr>
        <p:spPr/>
        <p:txBody>
          <a:bodyPr/>
          <a:lstStyle/>
          <a:p>
            <a:r>
              <a:rPr lang="nl-NL" dirty="0"/>
              <a:t>Oplossingsgerichte benadering</a:t>
            </a:r>
          </a:p>
        </p:txBody>
      </p:sp>
      <p:sp>
        <p:nvSpPr>
          <p:cNvPr id="3" name="Tijdelijke aanduiding voor inhoud 2">
            <a:extLst>
              <a:ext uri="{FF2B5EF4-FFF2-40B4-BE49-F238E27FC236}">
                <a16:creationId xmlns:a16="http://schemas.microsoft.com/office/drawing/2014/main" id="{1715077E-5149-E1AE-B21E-FF06BC8BAE9A}"/>
              </a:ext>
            </a:extLst>
          </p:cNvPr>
          <p:cNvSpPr>
            <a:spLocks noGrp="1"/>
          </p:cNvSpPr>
          <p:nvPr>
            <p:ph sz="quarter" idx="10"/>
          </p:nvPr>
        </p:nvSpPr>
        <p:spPr/>
        <p:txBody>
          <a:bodyPr/>
          <a:lstStyle/>
          <a:p>
            <a:r>
              <a:rPr lang="nl-NL" dirty="0"/>
              <a:t>Maak een onderscheid tussen probleem en beperking</a:t>
            </a:r>
          </a:p>
          <a:p>
            <a:r>
              <a:rPr lang="nl-NL" dirty="0"/>
              <a:t>Accepteer de beperking</a:t>
            </a:r>
          </a:p>
          <a:p>
            <a:r>
              <a:rPr lang="nl-NL" dirty="0"/>
              <a:t>Leer omgaan met de gevolgen van  de beperking</a:t>
            </a:r>
          </a:p>
          <a:p>
            <a:r>
              <a:rPr lang="nl-NL" dirty="0"/>
              <a:t>Help de student zijn probleem zelf op te lossen (bijv. omgaan met de beperking)</a:t>
            </a:r>
          </a:p>
        </p:txBody>
      </p:sp>
      <p:pic>
        <p:nvPicPr>
          <p:cNvPr id="4" name="Picture 7" descr="De bronafbeelding bekijken">
            <a:extLst>
              <a:ext uri="{FF2B5EF4-FFF2-40B4-BE49-F238E27FC236}">
                <a16:creationId xmlns:a16="http://schemas.microsoft.com/office/drawing/2014/main" id="{0C4AB8B3-96D9-935F-13FF-CF756597AE5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489757" y="3162300"/>
            <a:ext cx="6782201" cy="64769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7534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20335" cy="10287000"/>
          </a:xfrm>
          <a:prstGeom prst="rect">
            <a:avLst/>
          </a:prstGeom>
          <a:solidFill>
            <a:srgbClr val="725D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2BC8209-25F0-163F-9940-2613F94B9689}"/>
              </a:ext>
            </a:extLst>
          </p:cNvPr>
          <p:cNvSpPr>
            <a:spLocks noGrp="1"/>
          </p:cNvSpPr>
          <p:nvPr>
            <p:ph type="title"/>
          </p:nvPr>
        </p:nvSpPr>
        <p:spPr>
          <a:xfrm>
            <a:off x="304800" y="3111543"/>
            <a:ext cx="4145280" cy="406391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nSpc>
                <a:spcPct val="90000"/>
              </a:lnSpc>
            </a:pPr>
            <a:r>
              <a:rPr lang="en-US" sz="3400" kern="1200" dirty="0" err="1">
                <a:solidFill>
                  <a:srgbClr val="FFFFFF"/>
                </a:solidFill>
                <a:latin typeface="+mj-lt"/>
                <a:ea typeface="+mj-ea"/>
                <a:cs typeface="+mj-cs"/>
              </a:rPr>
              <a:t>Positieve</a:t>
            </a:r>
            <a:r>
              <a:rPr lang="en-US" sz="3400" kern="1200" dirty="0">
                <a:solidFill>
                  <a:srgbClr val="FFFFFF"/>
                </a:solidFill>
                <a:latin typeface="+mj-lt"/>
                <a:ea typeface="+mj-ea"/>
                <a:cs typeface="+mj-cs"/>
              </a:rPr>
              <a:t> </a:t>
            </a:r>
            <a:r>
              <a:rPr lang="en-US" sz="3400" kern="1200" dirty="0" err="1">
                <a:solidFill>
                  <a:srgbClr val="FFFFFF"/>
                </a:solidFill>
                <a:latin typeface="+mj-lt"/>
                <a:ea typeface="+mj-ea"/>
                <a:cs typeface="+mj-cs"/>
              </a:rPr>
              <a:t>eigenschappen</a:t>
            </a:r>
            <a:endParaRPr lang="en-US" sz="3400" kern="1200" dirty="0">
              <a:solidFill>
                <a:srgbClr val="FFFFFF"/>
              </a:solidFill>
              <a:latin typeface="+mj-lt"/>
              <a:ea typeface="+mj-ea"/>
              <a:cs typeface="+mj-cs"/>
            </a:endParaRPr>
          </a:p>
        </p:txBody>
      </p:sp>
      <p:pic>
        <p:nvPicPr>
          <p:cNvPr id="3" name="Afbeelding 1">
            <a:extLst>
              <a:ext uri="{FF2B5EF4-FFF2-40B4-BE49-F238E27FC236}">
                <a16:creationId xmlns:a16="http://schemas.microsoft.com/office/drawing/2014/main" id="{D59005FB-50E1-6C1F-2EAF-8DD2709407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66"/>
          <a:stretch/>
        </p:blipFill>
        <p:spPr bwMode="auto">
          <a:xfrm>
            <a:off x="4754880" y="1167620"/>
            <a:ext cx="13420731" cy="795176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0004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971C25-9A36-267B-1C72-24D88625B262}"/>
              </a:ext>
            </a:extLst>
          </p:cNvPr>
          <p:cNvSpPr>
            <a:spLocks noGrp="1"/>
          </p:cNvSpPr>
          <p:nvPr>
            <p:ph type="title"/>
          </p:nvPr>
        </p:nvSpPr>
        <p:spPr>
          <a:xfrm>
            <a:off x="1181100" y="3543300"/>
            <a:ext cx="15925800" cy="1143000"/>
          </a:xfrm>
        </p:spPr>
        <p:txBody>
          <a:bodyPr/>
          <a:lstStyle/>
          <a:p>
            <a:pPr algn="l"/>
            <a:r>
              <a:rPr lang="nl-NL" dirty="0"/>
              <a:t>2 tools verder uitgewerkt:</a:t>
            </a:r>
            <a:br>
              <a:rPr lang="nl-NL" dirty="0"/>
            </a:br>
            <a:br>
              <a:rPr lang="nl-NL" dirty="0"/>
            </a:br>
            <a:r>
              <a:rPr lang="nl-NL" sz="6000" dirty="0"/>
              <a:t>1. Oplossingsgericht taalgebruik</a:t>
            </a:r>
            <a:br>
              <a:rPr lang="nl-NL" sz="6000" dirty="0"/>
            </a:br>
            <a:r>
              <a:rPr lang="nl-NL" sz="6000" dirty="0"/>
              <a:t>2. Oplossingsgerichte samengestelde doelen</a:t>
            </a:r>
            <a:endParaRPr lang="nl-NL" dirty="0"/>
          </a:p>
        </p:txBody>
      </p:sp>
    </p:spTree>
    <p:extLst>
      <p:ext uri="{BB962C8B-B14F-4D97-AF65-F5344CB8AC3E}">
        <p14:creationId xmlns:p14="http://schemas.microsoft.com/office/powerpoint/2010/main" val="1947952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4A41CCD-828F-B9D8-A50D-8EBCD65771CA}"/>
              </a:ext>
            </a:extLst>
          </p:cNvPr>
          <p:cNvSpPr>
            <a:spLocks noGrp="1"/>
          </p:cNvSpPr>
          <p:nvPr>
            <p:ph type="title"/>
          </p:nvPr>
        </p:nvSpPr>
        <p:spPr>
          <a:xfrm>
            <a:off x="1600200" y="476250"/>
            <a:ext cx="10820400" cy="1143000"/>
          </a:xfrm>
        </p:spPr>
        <p:txBody>
          <a:bodyPr>
            <a:normAutofit/>
          </a:bodyPr>
          <a:lstStyle/>
          <a:p>
            <a:r>
              <a:rPr lang="nl-NL" dirty="0"/>
              <a:t>Tool 1: Oplossingsgericht taalgebruik</a:t>
            </a:r>
          </a:p>
        </p:txBody>
      </p:sp>
      <p:pic>
        <p:nvPicPr>
          <p:cNvPr id="4" name="Picture 3">
            <a:extLst>
              <a:ext uri="{FF2B5EF4-FFF2-40B4-BE49-F238E27FC236}">
                <a16:creationId xmlns:a16="http://schemas.microsoft.com/office/drawing/2014/main" id="{39F111E2-C95B-6CCB-73C5-06DE21F2674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938512" y="2171700"/>
            <a:ext cx="6410976" cy="64109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2015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697F98A-4E34-4EF2-80E1-5C8D2840247A}"/>
              </a:ext>
            </a:extLst>
          </p:cNvPr>
          <p:cNvSpPr>
            <a:spLocks noGrp="1"/>
          </p:cNvSpPr>
          <p:nvPr>
            <p:ph sz="quarter" idx="10"/>
          </p:nvPr>
        </p:nvSpPr>
        <p:spPr/>
        <p:txBody>
          <a:bodyPr>
            <a:normAutofit/>
          </a:bodyPr>
          <a:lstStyle/>
          <a:p>
            <a:r>
              <a:rPr lang="nl-NL" sz="3700" dirty="0"/>
              <a:t>Voel ik me begrepen?</a:t>
            </a:r>
          </a:p>
          <a:p>
            <a:r>
              <a:rPr lang="nl-NL" sz="3700" dirty="0"/>
              <a:t>Echte aandacht</a:t>
            </a:r>
          </a:p>
          <a:p>
            <a:r>
              <a:rPr lang="nl-NL" sz="3700" dirty="0"/>
              <a:t>Respect</a:t>
            </a:r>
          </a:p>
          <a:p>
            <a:r>
              <a:rPr lang="nl-NL" sz="3700" dirty="0"/>
              <a:t>Taal van de student gebruiken</a:t>
            </a:r>
          </a:p>
          <a:p>
            <a:r>
              <a:rPr lang="nl-NL" sz="3700" dirty="0"/>
              <a:t>Hoop op verandering introduceren</a:t>
            </a:r>
          </a:p>
          <a:p>
            <a:r>
              <a:rPr lang="nl-NL" sz="3700" dirty="0"/>
              <a:t>Van klacht naar wens</a:t>
            </a:r>
          </a:p>
        </p:txBody>
      </p:sp>
      <p:sp>
        <p:nvSpPr>
          <p:cNvPr id="3" name="Titel 2">
            <a:extLst>
              <a:ext uri="{FF2B5EF4-FFF2-40B4-BE49-F238E27FC236}">
                <a16:creationId xmlns:a16="http://schemas.microsoft.com/office/drawing/2014/main" id="{3A8F4F75-DCC2-306E-A31C-C4AA07348D89}"/>
              </a:ext>
            </a:extLst>
          </p:cNvPr>
          <p:cNvSpPr>
            <a:spLocks noGrp="1"/>
          </p:cNvSpPr>
          <p:nvPr>
            <p:ph type="title"/>
          </p:nvPr>
        </p:nvSpPr>
        <p:spPr/>
        <p:txBody>
          <a:bodyPr/>
          <a:lstStyle/>
          <a:p>
            <a:r>
              <a:rPr lang="nl-NL" dirty="0"/>
              <a:t>Contact</a:t>
            </a:r>
          </a:p>
        </p:txBody>
      </p:sp>
      <p:pic>
        <p:nvPicPr>
          <p:cNvPr id="4" name="Afbeelding 3">
            <a:extLst>
              <a:ext uri="{FF2B5EF4-FFF2-40B4-BE49-F238E27FC236}">
                <a16:creationId xmlns:a16="http://schemas.microsoft.com/office/drawing/2014/main" id="{35127BFC-D45C-3F01-727C-85A2A3ED7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829801" y="4100415"/>
            <a:ext cx="8458200" cy="494833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2389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19">
            <a:extLst>
              <a:ext uri="{FF2B5EF4-FFF2-40B4-BE49-F238E27FC236}">
                <a16:creationId xmlns:a16="http://schemas.microsoft.com/office/drawing/2014/main" id="{A7126CD5-79D2-4C37-9605-C08573EACAE6}"/>
              </a:ext>
            </a:extLst>
          </p:cNvPr>
          <p:cNvSpPr>
            <a:spLocks noGrp="1"/>
          </p:cNvSpPr>
          <p:nvPr>
            <p:ph type="title"/>
          </p:nvPr>
        </p:nvSpPr>
        <p:spPr/>
        <p:txBody>
          <a:bodyPr/>
          <a:lstStyle/>
          <a:p>
            <a:r>
              <a:rPr lang="nl-NL" dirty="0"/>
              <a:t>Inhoud workshop</a:t>
            </a:r>
          </a:p>
        </p:txBody>
      </p:sp>
      <p:sp>
        <p:nvSpPr>
          <p:cNvPr id="21" name="Tijdelijke aanduiding voor inhoud 20">
            <a:extLst>
              <a:ext uri="{FF2B5EF4-FFF2-40B4-BE49-F238E27FC236}">
                <a16:creationId xmlns:a16="http://schemas.microsoft.com/office/drawing/2014/main" id="{B461D7E7-4430-9D40-0177-C597C8DD432B}"/>
              </a:ext>
            </a:extLst>
          </p:cNvPr>
          <p:cNvSpPr>
            <a:spLocks noGrp="1"/>
          </p:cNvSpPr>
          <p:nvPr>
            <p:ph sz="quarter" idx="10"/>
          </p:nvPr>
        </p:nvSpPr>
        <p:spPr/>
        <p:txBody>
          <a:bodyPr>
            <a:normAutofit/>
          </a:bodyPr>
          <a:lstStyle/>
          <a:p>
            <a:r>
              <a:rPr lang="nl-NL" sz="3700" dirty="0"/>
              <a:t>Wat is oplossingsgericht werken</a:t>
            </a:r>
          </a:p>
          <a:p>
            <a:r>
              <a:rPr lang="nl-NL" sz="3700" dirty="0"/>
              <a:t>Basishouding</a:t>
            </a:r>
          </a:p>
          <a:p>
            <a:r>
              <a:rPr lang="nl-NL" sz="3700" dirty="0"/>
              <a:t>Oefeningen gesprekken d.m.v. casus</a:t>
            </a:r>
          </a:p>
          <a:p>
            <a:r>
              <a:rPr lang="nl-NL" sz="3700" dirty="0"/>
              <a:t>Doelen stellen</a:t>
            </a:r>
          </a:p>
          <a:p>
            <a:r>
              <a:rPr lang="nl-NL" sz="3700" dirty="0"/>
              <a:t>Schaalwandelen</a:t>
            </a:r>
          </a:p>
          <a:p>
            <a:r>
              <a:rPr lang="nl-NL" sz="3700" dirty="0"/>
              <a:t>Wondervraag</a:t>
            </a:r>
          </a:p>
          <a:p>
            <a:r>
              <a:rPr lang="nl-NL" sz="3700" dirty="0"/>
              <a:t>Uitzonderingen</a:t>
            </a:r>
          </a:p>
          <a:p>
            <a:r>
              <a:rPr lang="nl-NL" sz="3700" dirty="0"/>
              <a:t>Begeleiding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E20885C-80C8-DF3D-E2D0-F7FA71996514}"/>
              </a:ext>
            </a:extLst>
          </p:cNvPr>
          <p:cNvSpPr>
            <a:spLocks noGrp="1"/>
          </p:cNvSpPr>
          <p:nvPr>
            <p:ph sz="quarter" idx="10"/>
          </p:nvPr>
        </p:nvSpPr>
        <p:spPr>
          <a:xfrm>
            <a:off x="860483" y="2095500"/>
            <a:ext cx="8893117" cy="6477000"/>
          </a:xfrm>
        </p:spPr>
        <p:txBody>
          <a:bodyPr/>
          <a:lstStyle/>
          <a:p>
            <a:pPr eaLnBrk="1" hangingPunct="1">
              <a:lnSpc>
                <a:spcPct val="100000"/>
              </a:lnSpc>
            </a:pPr>
            <a:r>
              <a:rPr lang="nl-NL" altLang="nl-NL" sz="3700" dirty="0">
                <a:solidFill>
                  <a:srgbClr val="005689"/>
                </a:solidFill>
                <a:cs typeface="Arial" panose="020B0604020202020204" pitchFamily="34" charset="0"/>
              </a:rPr>
              <a:t>Wat (zou je anders willen, wat gaat er beter)</a:t>
            </a:r>
          </a:p>
          <a:p>
            <a:pPr eaLnBrk="1" hangingPunct="1">
              <a:lnSpc>
                <a:spcPct val="100000"/>
              </a:lnSpc>
            </a:pPr>
            <a:r>
              <a:rPr lang="nl-NL" altLang="nl-NL" sz="3700" dirty="0">
                <a:solidFill>
                  <a:srgbClr val="005689"/>
                </a:solidFill>
                <a:cs typeface="Arial" panose="020B0604020202020204" pitchFamily="34" charset="0"/>
              </a:rPr>
              <a:t>Wie (zou de verandering opmerken)</a:t>
            </a:r>
          </a:p>
          <a:p>
            <a:pPr eaLnBrk="1" hangingPunct="1">
              <a:lnSpc>
                <a:spcPct val="100000"/>
              </a:lnSpc>
            </a:pPr>
            <a:r>
              <a:rPr lang="nl-NL" altLang="nl-NL" sz="3700" dirty="0">
                <a:solidFill>
                  <a:srgbClr val="005689"/>
                </a:solidFill>
                <a:cs typeface="Arial" panose="020B0604020202020204" pitchFamily="34" charset="0"/>
              </a:rPr>
              <a:t>Hoe (kreeg je dat voor elkaar)</a:t>
            </a:r>
          </a:p>
          <a:p>
            <a:pPr eaLnBrk="1" hangingPunct="1">
              <a:lnSpc>
                <a:spcPct val="100000"/>
              </a:lnSpc>
            </a:pPr>
            <a:r>
              <a:rPr lang="nl-NL" altLang="nl-NL" sz="3700" dirty="0">
                <a:solidFill>
                  <a:srgbClr val="005689"/>
                </a:solidFill>
                <a:cs typeface="Arial" panose="020B0604020202020204" pitchFamily="34" charset="0"/>
              </a:rPr>
              <a:t>Waar (aan zou je een kleine verbetering merken) </a:t>
            </a:r>
          </a:p>
          <a:p>
            <a:pPr eaLnBrk="1" hangingPunct="1">
              <a:lnSpc>
                <a:spcPct val="100000"/>
              </a:lnSpc>
            </a:pPr>
            <a:r>
              <a:rPr lang="nl-NL" altLang="nl-NL" sz="3700" dirty="0">
                <a:solidFill>
                  <a:srgbClr val="005689"/>
                </a:solidFill>
                <a:cs typeface="Arial" panose="020B0604020202020204" pitchFamily="34" charset="0"/>
              </a:rPr>
              <a:t>Welke (minimale verandering zou je willen zien)</a:t>
            </a:r>
          </a:p>
          <a:p>
            <a:pPr eaLnBrk="1" hangingPunct="1">
              <a:lnSpc>
                <a:spcPct val="100000"/>
              </a:lnSpc>
            </a:pPr>
            <a:r>
              <a:rPr lang="nl-NL" altLang="nl-NL" sz="3700">
                <a:solidFill>
                  <a:srgbClr val="005689"/>
                </a:solidFill>
                <a:cs typeface="Arial" panose="020B0604020202020204" pitchFamily="34" charset="0"/>
              </a:rPr>
              <a:t>Wanneer (ging </a:t>
            </a:r>
            <a:r>
              <a:rPr lang="nl-NL" altLang="nl-NL" sz="3700" dirty="0">
                <a:solidFill>
                  <a:srgbClr val="005689"/>
                </a:solidFill>
                <a:cs typeface="Arial" panose="020B0604020202020204" pitchFamily="34" charset="0"/>
              </a:rPr>
              <a:t>het al een beetje zoals je dat graag wilt)</a:t>
            </a:r>
          </a:p>
          <a:p>
            <a:endParaRPr lang="nl-NL" dirty="0"/>
          </a:p>
        </p:txBody>
      </p:sp>
      <p:sp>
        <p:nvSpPr>
          <p:cNvPr id="3" name="Titel 2">
            <a:extLst>
              <a:ext uri="{FF2B5EF4-FFF2-40B4-BE49-F238E27FC236}">
                <a16:creationId xmlns:a16="http://schemas.microsoft.com/office/drawing/2014/main" id="{20CA3780-C997-1864-22D6-C869BB333537}"/>
              </a:ext>
            </a:extLst>
          </p:cNvPr>
          <p:cNvSpPr>
            <a:spLocks noGrp="1"/>
          </p:cNvSpPr>
          <p:nvPr>
            <p:ph type="title"/>
          </p:nvPr>
        </p:nvSpPr>
        <p:spPr>
          <a:xfrm>
            <a:off x="1600200" y="476250"/>
            <a:ext cx="12039600" cy="1143000"/>
          </a:xfrm>
        </p:spPr>
        <p:txBody>
          <a:bodyPr>
            <a:normAutofit/>
          </a:bodyPr>
          <a:lstStyle/>
          <a:p>
            <a:r>
              <a:rPr lang="nl-NL" dirty="0"/>
              <a:t>Open vragen (gericht op de gewenste toekomst)</a:t>
            </a:r>
          </a:p>
        </p:txBody>
      </p:sp>
      <p:pic>
        <p:nvPicPr>
          <p:cNvPr id="4" name="Afbeelding 2">
            <a:extLst>
              <a:ext uri="{FF2B5EF4-FFF2-40B4-BE49-F238E27FC236}">
                <a16:creationId xmlns:a16="http://schemas.microsoft.com/office/drawing/2014/main" id="{02075A8B-A27F-8154-4244-784553FC8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0972800" y="3322913"/>
            <a:ext cx="6194033" cy="410992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24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E61D8603-6F7B-0FEB-E783-69FFEDC38C2A}"/>
              </a:ext>
            </a:extLst>
          </p:cNvPr>
          <p:cNvSpPr>
            <a:spLocks noGrp="1"/>
          </p:cNvSpPr>
          <p:nvPr>
            <p:ph sz="quarter" idx="10"/>
          </p:nvPr>
        </p:nvSpPr>
        <p:spPr/>
        <p:txBody>
          <a:bodyPr>
            <a:normAutofit/>
          </a:bodyPr>
          <a:lstStyle/>
          <a:p>
            <a:pPr eaLnBrk="1" hangingPunct="1">
              <a:lnSpc>
                <a:spcPct val="100000"/>
              </a:lnSpc>
            </a:pPr>
            <a:r>
              <a:rPr lang="nl-NL" altLang="en-US" sz="3700" i="1" dirty="0">
                <a:solidFill>
                  <a:srgbClr val="005689"/>
                </a:solidFill>
                <a:cs typeface="Arial" panose="020B0604020202020204" pitchFamily="34" charset="0"/>
              </a:rPr>
              <a:t>Directe complimenten: </a:t>
            </a:r>
            <a:r>
              <a:rPr lang="nl-NL" altLang="en-GB" sz="3700" dirty="0">
                <a:solidFill>
                  <a:srgbClr val="005689"/>
                </a:solidFill>
                <a:cs typeface="Arial" panose="020B0604020202020204" pitchFamily="34" charset="0"/>
              </a:rPr>
              <a:t>“</a:t>
            </a:r>
            <a:r>
              <a:rPr lang="nl-NL" altLang="en-US" sz="3700" dirty="0">
                <a:solidFill>
                  <a:srgbClr val="005689"/>
                </a:solidFill>
                <a:cs typeface="Arial" panose="020B0604020202020204" pitchFamily="34" charset="0"/>
              </a:rPr>
              <a:t>Wat heb je dat goed gedaan</a:t>
            </a:r>
            <a:r>
              <a:rPr lang="nl-NL" altLang="en-GB" sz="3700" dirty="0">
                <a:solidFill>
                  <a:srgbClr val="005689"/>
                </a:solidFill>
                <a:cs typeface="Arial" panose="020B0604020202020204" pitchFamily="34" charset="0"/>
              </a:rPr>
              <a:t>”</a:t>
            </a:r>
            <a:endParaRPr lang="nl-NL" altLang="en-US" sz="3700" dirty="0">
              <a:solidFill>
                <a:srgbClr val="005689"/>
              </a:solidFill>
              <a:cs typeface="Arial" panose="020B0604020202020204" pitchFamily="34" charset="0"/>
            </a:endParaRPr>
          </a:p>
          <a:p>
            <a:pPr eaLnBrk="1" hangingPunct="1">
              <a:lnSpc>
                <a:spcPct val="100000"/>
              </a:lnSpc>
            </a:pPr>
            <a:r>
              <a:rPr lang="nl-NL" altLang="en-US" sz="3700" i="1" dirty="0">
                <a:solidFill>
                  <a:srgbClr val="005689"/>
                </a:solidFill>
                <a:cs typeface="Arial" panose="020B0604020202020204" pitchFamily="34" charset="0"/>
              </a:rPr>
              <a:t>Indirecte complimenten:</a:t>
            </a:r>
          </a:p>
          <a:p>
            <a:pPr lvl="1"/>
            <a:r>
              <a:rPr lang="nl-NL" altLang="en-US" sz="3300" dirty="0">
                <a:solidFill>
                  <a:srgbClr val="005689"/>
                </a:solidFill>
              </a:rPr>
              <a:t>Complimenteuze vragen stellen ( complimenteuze reactie)</a:t>
            </a:r>
          </a:p>
          <a:p>
            <a:pPr lvl="1"/>
            <a:r>
              <a:rPr lang="nl-NL" altLang="en-US" sz="3300" dirty="0">
                <a:solidFill>
                  <a:srgbClr val="005689"/>
                </a:solidFill>
              </a:rPr>
              <a:t>Compliment verpakken in een vraag</a:t>
            </a:r>
          </a:p>
          <a:p>
            <a:pPr lvl="1"/>
            <a:r>
              <a:rPr lang="nl-NL" altLang="en-US" sz="3300" dirty="0">
                <a:solidFill>
                  <a:srgbClr val="005689"/>
                </a:solidFill>
              </a:rPr>
              <a:t>Intens luisteren</a:t>
            </a:r>
          </a:p>
          <a:p>
            <a:pPr lvl="1"/>
            <a:r>
              <a:rPr lang="nl-NL" altLang="en-US" sz="3300" dirty="0">
                <a:solidFill>
                  <a:srgbClr val="005689"/>
                </a:solidFill>
              </a:rPr>
              <a:t>Non-verbaal</a:t>
            </a:r>
          </a:p>
          <a:p>
            <a:pPr lvl="1"/>
            <a:r>
              <a:rPr lang="nl-NL" altLang="en-US" sz="3300" dirty="0">
                <a:solidFill>
                  <a:srgbClr val="005689"/>
                </a:solidFill>
              </a:rPr>
              <a:t>Coping </a:t>
            </a:r>
          </a:p>
          <a:p>
            <a:pPr lvl="1"/>
            <a:r>
              <a:rPr lang="nl-NL" altLang="en-US" sz="3300" dirty="0">
                <a:solidFill>
                  <a:srgbClr val="005689"/>
                </a:solidFill>
              </a:rPr>
              <a:t>Gezichtspunt van een ander</a:t>
            </a:r>
          </a:p>
          <a:p>
            <a:pPr lvl="1"/>
            <a:r>
              <a:rPr lang="nl-NL" altLang="en-US" sz="3300" dirty="0">
                <a:solidFill>
                  <a:srgbClr val="005689"/>
                </a:solidFill>
              </a:rPr>
              <a:t>Ik-boodschap</a:t>
            </a:r>
          </a:p>
          <a:p>
            <a:endParaRPr lang="nl-NL" dirty="0"/>
          </a:p>
        </p:txBody>
      </p:sp>
      <p:sp>
        <p:nvSpPr>
          <p:cNvPr id="3" name="Titel 2">
            <a:extLst>
              <a:ext uri="{FF2B5EF4-FFF2-40B4-BE49-F238E27FC236}">
                <a16:creationId xmlns:a16="http://schemas.microsoft.com/office/drawing/2014/main" id="{FFD68933-05D1-ED3F-D74F-2DABE442E6B2}"/>
              </a:ext>
            </a:extLst>
          </p:cNvPr>
          <p:cNvSpPr>
            <a:spLocks noGrp="1"/>
          </p:cNvSpPr>
          <p:nvPr>
            <p:ph type="title"/>
          </p:nvPr>
        </p:nvSpPr>
        <p:spPr/>
        <p:txBody>
          <a:bodyPr/>
          <a:lstStyle/>
          <a:p>
            <a:r>
              <a:rPr lang="nl-NL" dirty="0"/>
              <a:t>Complimenten (1)</a:t>
            </a:r>
          </a:p>
        </p:txBody>
      </p:sp>
      <p:pic>
        <p:nvPicPr>
          <p:cNvPr id="4" name="Tijdelijke aanduiding voor inhoud 9" descr="compliment-2.jpg">
            <a:extLst>
              <a:ext uri="{FF2B5EF4-FFF2-40B4-BE49-F238E27FC236}">
                <a16:creationId xmlns:a16="http://schemas.microsoft.com/office/drawing/2014/main" id="{D9895565-5B91-C2C1-9F22-CBC4F9E2A1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835667" y="3671785"/>
            <a:ext cx="4591850" cy="446557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2534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35AE066-7CC8-8309-6219-A5ED0235CFAC}"/>
              </a:ext>
            </a:extLst>
          </p:cNvPr>
          <p:cNvSpPr>
            <a:spLocks noGrp="1"/>
          </p:cNvSpPr>
          <p:nvPr>
            <p:ph sz="quarter" idx="10"/>
          </p:nvPr>
        </p:nvSpPr>
        <p:spPr>
          <a:xfrm>
            <a:off x="860483" y="2095500"/>
            <a:ext cx="9655117" cy="6477000"/>
          </a:xfrm>
        </p:spPr>
        <p:txBody>
          <a:bodyPr/>
          <a:lstStyle/>
          <a:p>
            <a:pPr>
              <a:lnSpc>
                <a:spcPct val="100000"/>
              </a:lnSpc>
            </a:pPr>
            <a:r>
              <a:rPr lang="nl-NL" altLang="nl-NL" sz="3700" dirty="0">
                <a:solidFill>
                  <a:srgbClr val="005689"/>
                </a:solidFill>
              </a:rPr>
              <a:t>Complimenten bevestigen successen van de leerling en de sterkte kanten die deze successen hebben</a:t>
            </a:r>
          </a:p>
          <a:p>
            <a:pPr>
              <a:lnSpc>
                <a:spcPct val="100000"/>
              </a:lnSpc>
            </a:pPr>
            <a:r>
              <a:rPr lang="nl-NL" altLang="nl-NL" sz="3700" dirty="0">
                <a:solidFill>
                  <a:srgbClr val="005689"/>
                </a:solidFill>
              </a:rPr>
              <a:t>Begin je een gesprek met complimenten, dan voelt de leerling zich sterker en in zijn kracht gezet.</a:t>
            </a:r>
          </a:p>
          <a:p>
            <a:pPr>
              <a:lnSpc>
                <a:spcPct val="100000"/>
              </a:lnSpc>
            </a:pPr>
            <a:r>
              <a:rPr lang="nl-NL" altLang="nl-NL" sz="3700" dirty="0">
                <a:solidFill>
                  <a:srgbClr val="005689"/>
                </a:solidFill>
              </a:rPr>
              <a:t>Kijk ook naar de reactieve op deze complimenten, of ze betekenis vol voor hem zijn.</a:t>
            </a:r>
          </a:p>
          <a:p>
            <a:endParaRPr lang="nl-NL" dirty="0"/>
          </a:p>
        </p:txBody>
      </p:sp>
      <p:sp>
        <p:nvSpPr>
          <p:cNvPr id="3" name="Titel 2">
            <a:extLst>
              <a:ext uri="{FF2B5EF4-FFF2-40B4-BE49-F238E27FC236}">
                <a16:creationId xmlns:a16="http://schemas.microsoft.com/office/drawing/2014/main" id="{5D888CDC-5B5A-0630-A0CB-8373E9A46F8C}"/>
              </a:ext>
            </a:extLst>
          </p:cNvPr>
          <p:cNvSpPr>
            <a:spLocks noGrp="1"/>
          </p:cNvSpPr>
          <p:nvPr>
            <p:ph type="title"/>
          </p:nvPr>
        </p:nvSpPr>
        <p:spPr/>
        <p:txBody>
          <a:bodyPr/>
          <a:lstStyle/>
          <a:p>
            <a:r>
              <a:rPr lang="nl-NL" dirty="0"/>
              <a:t>Complimenten (2)</a:t>
            </a:r>
          </a:p>
        </p:txBody>
      </p:sp>
      <p:pic>
        <p:nvPicPr>
          <p:cNvPr id="4" name="Picture 7" descr="Afbeeldingsresultaten voor complimenten">
            <a:extLst>
              <a:ext uri="{FF2B5EF4-FFF2-40B4-BE49-F238E27FC236}">
                <a16:creationId xmlns:a16="http://schemas.microsoft.com/office/drawing/2014/main" id="{7A4AC87C-6D33-6CC2-F37A-87BBE66CC7F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470" r="10359"/>
          <a:stretch/>
        </p:blipFill>
        <p:spPr bwMode="auto">
          <a:xfrm>
            <a:off x="10250967" y="2214812"/>
            <a:ext cx="7176550" cy="6238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2653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B2CAF-0527-DF42-10A5-000B4AB7096D}"/>
              </a:ext>
            </a:extLst>
          </p:cNvPr>
          <p:cNvSpPr>
            <a:spLocks noGrp="1"/>
          </p:cNvSpPr>
          <p:nvPr>
            <p:ph type="title"/>
          </p:nvPr>
        </p:nvSpPr>
        <p:spPr/>
        <p:txBody>
          <a:bodyPr/>
          <a:lstStyle/>
          <a:p>
            <a:r>
              <a:rPr lang="nl-NL" dirty="0"/>
              <a:t>Oefenen met casus</a:t>
            </a:r>
          </a:p>
        </p:txBody>
      </p:sp>
      <p:sp>
        <p:nvSpPr>
          <p:cNvPr id="3" name="Tijdelijke aanduiding voor inhoud 2">
            <a:extLst>
              <a:ext uri="{FF2B5EF4-FFF2-40B4-BE49-F238E27FC236}">
                <a16:creationId xmlns:a16="http://schemas.microsoft.com/office/drawing/2014/main" id="{B4A068A9-5C60-9C4E-29EA-C78CA0B6CE10}"/>
              </a:ext>
            </a:extLst>
          </p:cNvPr>
          <p:cNvSpPr>
            <a:spLocks noGrp="1"/>
          </p:cNvSpPr>
          <p:nvPr>
            <p:ph sz="quarter" idx="10"/>
          </p:nvPr>
        </p:nvSpPr>
        <p:spPr/>
        <p:txBody>
          <a:bodyPr/>
          <a:lstStyle/>
          <a:p>
            <a:r>
              <a:rPr lang="nl-NL" sz="3700" dirty="0"/>
              <a:t>Verdeel in groepen van 3</a:t>
            </a:r>
          </a:p>
          <a:p>
            <a:r>
              <a:rPr lang="nl-NL" sz="3700" dirty="0"/>
              <a:t>1 collega brengt een casus in</a:t>
            </a:r>
          </a:p>
          <a:p>
            <a:r>
              <a:rPr lang="nl-NL" sz="3700" dirty="0"/>
              <a:t>De anders collega stelt oplossingsgerichte vragen</a:t>
            </a:r>
          </a:p>
          <a:p>
            <a:r>
              <a:rPr lang="nl-NL" sz="3700" dirty="0"/>
              <a:t>1 collega observeert</a:t>
            </a:r>
          </a:p>
          <a:p>
            <a:r>
              <a:rPr lang="nl-NL" sz="3700" dirty="0"/>
              <a:t>Wat wordt er gezegd? Geef feedback aan elkaar</a:t>
            </a:r>
          </a:p>
          <a:p>
            <a:r>
              <a:rPr lang="nl-NL" sz="3700" dirty="0"/>
              <a:t>Geef elkaar complimenten op de oplossingsgerichte manier</a:t>
            </a:r>
          </a:p>
          <a:p>
            <a:endParaRPr lang="nl-NL" dirty="0"/>
          </a:p>
        </p:txBody>
      </p:sp>
    </p:spTree>
    <p:extLst>
      <p:ext uri="{BB962C8B-B14F-4D97-AF65-F5344CB8AC3E}">
        <p14:creationId xmlns:p14="http://schemas.microsoft.com/office/powerpoint/2010/main" val="212400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98FE0E0-D95D-46EF-A375-475D4DB0E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395510-A86D-4E93-6AA2-483DC447B9C2}"/>
              </a:ext>
            </a:extLst>
          </p:cNvPr>
          <p:cNvSpPr>
            <a:spLocks noGrp="1"/>
          </p:cNvSpPr>
          <p:nvPr>
            <p:ph type="title"/>
          </p:nvPr>
        </p:nvSpPr>
        <p:spPr>
          <a:xfrm>
            <a:off x="955545" y="1292092"/>
            <a:ext cx="10341862" cy="5349240"/>
          </a:xfrm>
        </p:spPr>
        <p:txBody>
          <a:bodyPr vert="horz" lIns="91440" tIns="45720" rIns="91440" bIns="45720" rtlCol="0" anchor="b">
            <a:normAutofit fontScale="90000"/>
          </a:bodyPr>
          <a:lstStyle/>
          <a:p>
            <a:pPr algn="l">
              <a:lnSpc>
                <a:spcPct val="90000"/>
              </a:lnSpc>
            </a:pPr>
            <a:r>
              <a:rPr lang="en-US" sz="9900" dirty="0"/>
              <a:t>Tool 2:</a:t>
            </a:r>
            <a:br>
              <a:rPr lang="en-US" sz="9900" dirty="0"/>
            </a:br>
            <a:br>
              <a:rPr lang="en-US" sz="8900" dirty="0"/>
            </a:br>
            <a:r>
              <a:rPr lang="en-US" sz="8900" dirty="0" err="1"/>
              <a:t>Oplossingsgerichte</a:t>
            </a:r>
            <a:r>
              <a:rPr lang="en-US" sz="8900" dirty="0"/>
              <a:t> </a:t>
            </a:r>
            <a:r>
              <a:rPr lang="en-US" sz="8900" dirty="0" err="1"/>
              <a:t>samengestelde</a:t>
            </a:r>
            <a:r>
              <a:rPr lang="en-US" sz="8900" dirty="0"/>
              <a:t> </a:t>
            </a:r>
            <a:r>
              <a:rPr lang="en-US" sz="8900" dirty="0" err="1"/>
              <a:t>doelen</a:t>
            </a:r>
            <a:endParaRPr lang="en-US" sz="9900" dirty="0"/>
          </a:p>
        </p:txBody>
      </p:sp>
      <p:sp>
        <p:nvSpPr>
          <p:cNvPr id="15" name="sketchy line">
            <a:extLst>
              <a:ext uri="{FF2B5EF4-FFF2-40B4-BE49-F238E27FC236}">
                <a16:creationId xmlns:a16="http://schemas.microsoft.com/office/drawing/2014/main" id="{2D82A42F-AEBE-4065-9792-036A904D85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9469" y="6613900"/>
            <a:ext cx="6365383" cy="27432"/>
          </a:xfrm>
          <a:custGeom>
            <a:avLst/>
            <a:gdLst>
              <a:gd name="connsiteX0" fmla="*/ 0 w 6365383"/>
              <a:gd name="connsiteY0" fmla="*/ 0 h 27432"/>
              <a:gd name="connsiteX1" fmla="*/ 636538 w 6365383"/>
              <a:gd name="connsiteY1" fmla="*/ 0 h 27432"/>
              <a:gd name="connsiteX2" fmla="*/ 1336730 w 6365383"/>
              <a:gd name="connsiteY2" fmla="*/ 0 h 27432"/>
              <a:gd name="connsiteX3" fmla="*/ 1909615 w 6365383"/>
              <a:gd name="connsiteY3" fmla="*/ 0 h 27432"/>
              <a:gd name="connsiteX4" fmla="*/ 2418846 w 6365383"/>
              <a:gd name="connsiteY4" fmla="*/ 0 h 27432"/>
              <a:gd name="connsiteX5" fmla="*/ 2928076 w 6365383"/>
              <a:gd name="connsiteY5" fmla="*/ 0 h 27432"/>
              <a:gd name="connsiteX6" fmla="*/ 3373653 w 6365383"/>
              <a:gd name="connsiteY6" fmla="*/ 0 h 27432"/>
              <a:gd name="connsiteX7" fmla="*/ 4137499 w 6365383"/>
              <a:gd name="connsiteY7" fmla="*/ 0 h 27432"/>
              <a:gd name="connsiteX8" fmla="*/ 4901345 w 6365383"/>
              <a:gd name="connsiteY8" fmla="*/ 0 h 27432"/>
              <a:gd name="connsiteX9" fmla="*/ 5665191 w 6365383"/>
              <a:gd name="connsiteY9" fmla="*/ 0 h 27432"/>
              <a:gd name="connsiteX10" fmla="*/ 6365383 w 6365383"/>
              <a:gd name="connsiteY10" fmla="*/ 0 h 27432"/>
              <a:gd name="connsiteX11" fmla="*/ 6365383 w 6365383"/>
              <a:gd name="connsiteY11" fmla="*/ 27432 h 27432"/>
              <a:gd name="connsiteX12" fmla="*/ 5728845 w 6365383"/>
              <a:gd name="connsiteY12" fmla="*/ 27432 h 27432"/>
              <a:gd name="connsiteX13" fmla="*/ 5028653 w 6365383"/>
              <a:gd name="connsiteY13" fmla="*/ 27432 h 27432"/>
              <a:gd name="connsiteX14" fmla="*/ 4583076 w 6365383"/>
              <a:gd name="connsiteY14" fmla="*/ 27432 h 27432"/>
              <a:gd name="connsiteX15" fmla="*/ 4137499 w 6365383"/>
              <a:gd name="connsiteY15" fmla="*/ 27432 h 27432"/>
              <a:gd name="connsiteX16" fmla="*/ 3691922 w 6365383"/>
              <a:gd name="connsiteY16" fmla="*/ 27432 h 27432"/>
              <a:gd name="connsiteX17" fmla="*/ 3182692 w 6365383"/>
              <a:gd name="connsiteY17" fmla="*/ 27432 h 27432"/>
              <a:gd name="connsiteX18" fmla="*/ 2673461 w 6365383"/>
              <a:gd name="connsiteY18" fmla="*/ 27432 h 27432"/>
              <a:gd name="connsiteX19" fmla="*/ 2164230 w 6365383"/>
              <a:gd name="connsiteY19" fmla="*/ 27432 h 27432"/>
              <a:gd name="connsiteX20" fmla="*/ 1655000 w 6365383"/>
              <a:gd name="connsiteY20" fmla="*/ 27432 h 27432"/>
              <a:gd name="connsiteX21" fmla="*/ 1145769 w 6365383"/>
              <a:gd name="connsiteY21" fmla="*/ 27432 h 27432"/>
              <a:gd name="connsiteX22" fmla="*/ 0 w 6365383"/>
              <a:gd name="connsiteY22" fmla="*/ 27432 h 27432"/>
              <a:gd name="connsiteX23" fmla="*/ 0 w 6365383"/>
              <a:gd name="connsiteY23"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365383" h="27432" fill="none" extrusionOk="0">
                <a:moveTo>
                  <a:pt x="0" y="0"/>
                </a:moveTo>
                <a:cubicBezTo>
                  <a:pt x="164014" y="-28800"/>
                  <a:pt x="392589" y="16597"/>
                  <a:pt x="636538" y="0"/>
                </a:cubicBezTo>
                <a:cubicBezTo>
                  <a:pt x="880487" y="-16597"/>
                  <a:pt x="1095224" y="-7871"/>
                  <a:pt x="1336730" y="0"/>
                </a:cubicBezTo>
                <a:cubicBezTo>
                  <a:pt x="1578236" y="7871"/>
                  <a:pt x="1649337" y="-22384"/>
                  <a:pt x="1909615" y="0"/>
                </a:cubicBezTo>
                <a:cubicBezTo>
                  <a:pt x="2169893" y="22384"/>
                  <a:pt x="2279697" y="7436"/>
                  <a:pt x="2418846" y="0"/>
                </a:cubicBezTo>
                <a:cubicBezTo>
                  <a:pt x="2557995" y="-7436"/>
                  <a:pt x="2719158" y="24395"/>
                  <a:pt x="2928076" y="0"/>
                </a:cubicBezTo>
                <a:cubicBezTo>
                  <a:pt x="3136994" y="-24395"/>
                  <a:pt x="3236398" y="-16046"/>
                  <a:pt x="3373653" y="0"/>
                </a:cubicBezTo>
                <a:cubicBezTo>
                  <a:pt x="3510908" y="16046"/>
                  <a:pt x="3933654" y="-18835"/>
                  <a:pt x="4137499" y="0"/>
                </a:cubicBezTo>
                <a:cubicBezTo>
                  <a:pt x="4341344" y="18835"/>
                  <a:pt x="4634949" y="16518"/>
                  <a:pt x="4901345" y="0"/>
                </a:cubicBezTo>
                <a:cubicBezTo>
                  <a:pt x="5167741" y="-16518"/>
                  <a:pt x="5482502" y="-23233"/>
                  <a:pt x="5665191" y="0"/>
                </a:cubicBezTo>
                <a:cubicBezTo>
                  <a:pt x="5847880" y="23233"/>
                  <a:pt x="6038909" y="-19558"/>
                  <a:pt x="6365383" y="0"/>
                </a:cubicBezTo>
                <a:cubicBezTo>
                  <a:pt x="6366317" y="12270"/>
                  <a:pt x="6364320" y="20068"/>
                  <a:pt x="6365383" y="27432"/>
                </a:cubicBezTo>
                <a:cubicBezTo>
                  <a:pt x="6160909" y="45028"/>
                  <a:pt x="5918554" y="42323"/>
                  <a:pt x="5728845" y="27432"/>
                </a:cubicBezTo>
                <a:cubicBezTo>
                  <a:pt x="5539136" y="12541"/>
                  <a:pt x="5172149" y="23835"/>
                  <a:pt x="5028653" y="27432"/>
                </a:cubicBezTo>
                <a:cubicBezTo>
                  <a:pt x="4885157" y="31029"/>
                  <a:pt x="4768966" y="33290"/>
                  <a:pt x="4583076" y="27432"/>
                </a:cubicBezTo>
                <a:cubicBezTo>
                  <a:pt x="4397186" y="21574"/>
                  <a:pt x="4295537" y="38724"/>
                  <a:pt x="4137499" y="27432"/>
                </a:cubicBezTo>
                <a:cubicBezTo>
                  <a:pt x="3979461" y="16140"/>
                  <a:pt x="3895902" y="23317"/>
                  <a:pt x="3691922" y="27432"/>
                </a:cubicBezTo>
                <a:cubicBezTo>
                  <a:pt x="3487942" y="31547"/>
                  <a:pt x="3348597" y="42606"/>
                  <a:pt x="3182692" y="27432"/>
                </a:cubicBezTo>
                <a:cubicBezTo>
                  <a:pt x="3016787" y="12259"/>
                  <a:pt x="2922425" y="45987"/>
                  <a:pt x="2673461" y="27432"/>
                </a:cubicBezTo>
                <a:cubicBezTo>
                  <a:pt x="2424497" y="8877"/>
                  <a:pt x="2406338" y="46461"/>
                  <a:pt x="2164230" y="27432"/>
                </a:cubicBezTo>
                <a:cubicBezTo>
                  <a:pt x="1922122" y="8403"/>
                  <a:pt x="1843534" y="2368"/>
                  <a:pt x="1655000" y="27432"/>
                </a:cubicBezTo>
                <a:cubicBezTo>
                  <a:pt x="1466466" y="52497"/>
                  <a:pt x="1384300" y="39658"/>
                  <a:pt x="1145769" y="27432"/>
                </a:cubicBezTo>
                <a:cubicBezTo>
                  <a:pt x="907238" y="15206"/>
                  <a:pt x="344177" y="36391"/>
                  <a:pt x="0" y="27432"/>
                </a:cubicBezTo>
                <a:cubicBezTo>
                  <a:pt x="-1194" y="21937"/>
                  <a:pt x="1202" y="7917"/>
                  <a:pt x="0" y="0"/>
                </a:cubicBezTo>
                <a:close/>
              </a:path>
              <a:path w="6365383" h="27432" stroke="0" extrusionOk="0">
                <a:moveTo>
                  <a:pt x="0" y="0"/>
                </a:moveTo>
                <a:cubicBezTo>
                  <a:pt x="152654" y="12967"/>
                  <a:pt x="297359" y="-4977"/>
                  <a:pt x="509231" y="0"/>
                </a:cubicBezTo>
                <a:cubicBezTo>
                  <a:pt x="721103" y="4977"/>
                  <a:pt x="792740" y="-12744"/>
                  <a:pt x="954807" y="0"/>
                </a:cubicBezTo>
                <a:cubicBezTo>
                  <a:pt x="1116874" y="12744"/>
                  <a:pt x="1322429" y="24743"/>
                  <a:pt x="1464038" y="0"/>
                </a:cubicBezTo>
                <a:cubicBezTo>
                  <a:pt x="1605647" y="-24743"/>
                  <a:pt x="1947393" y="-20672"/>
                  <a:pt x="2100576" y="0"/>
                </a:cubicBezTo>
                <a:cubicBezTo>
                  <a:pt x="2253759" y="20672"/>
                  <a:pt x="2622231" y="-30966"/>
                  <a:pt x="2800769" y="0"/>
                </a:cubicBezTo>
                <a:cubicBezTo>
                  <a:pt x="2979307" y="30966"/>
                  <a:pt x="3356872" y="-13631"/>
                  <a:pt x="3564614" y="0"/>
                </a:cubicBezTo>
                <a:cubicBezTo>
                  <a:pt x="3772356" y="13631"/>
                  <a:pt x="4163183" y="-4973"/>
                  <a:pt x="4328460" y="0"/>
                </a:cubicBezTo>
                <a:cubicBezTo>
                  <a:pt x="4493737" y="4973"/>
                  <a:pt x="4672761" y="-9287"/>
                  <a:pt x="4901345" y="0"/>
                </a:cubicBezTo>
                <a:cubicBezTo>
                  <a:pt x="5129930" y="9287"/>
                  <a:pt x="5395146" y="9436"/>
                  <a:pt x="5601537" y="0"/>
                </a:cubicBezTo>
                <a:cubicBezTo>
                  <a:pt x="5807928" y="-9436"/>
                  <a:pt x="5983747" y="-13862"/>
                  <a:pt x="6365383" y="0"/>
                </a:cubicBezTo>
                <a:cubicBezTo>
                  <a:pt x="6365699" y="13405"/>
                  <a:pt x="6365869" y="14360"/>
                  <a:pt x="6365383" y="27432"/>
                </a:cubicBezTo>
                <a:cubicBezTo>
                  <a:pt x="6195306" y="29393"/>
                  <a:pt x="5872535" y="56613"/>
                  <a:pt x="5728845" y="27432"/>
                </a:cubicBezTo>
                <a:cubicBezTo>
                  <a:pt x="5585155" y="-1749"/>
                  <a:pt x="5272464" y="11679"/>
                  <a:pt x="5028653" y="27432"/>
                </a:cubicBezTo>
                <a:cubicBezTo>
                  <a:pt x="4784842" y="43185"/>
                  <a:pt x="4688244" y="28658"/>
                  <a:pt x="4455768" y="27432"/>
                </a:cubicBezTo>
                <a:cubicBezTo>
                  <a:pt x="4223293" y="26206"/>
                  <a:pt x="4032880" y="15477"/>
                  <a:pt x="3882884" y="27432"/>
                </a:cubicBezTo>
                <a:cubicBezTo>
                  <a:pt x="3732888" y="39387"/>
                  <a:pt x="3278726" y="-7170"/>
                  <a:pt x="3119038" y="27432"/>
                </a:cubicBezTo>
                <a:cubicBezTo>
                  <a:pt x="2959350" y="62034"/>
                  <a:pt x="2786856" y="40315"/>
                  <a:pt x="2609807" y="27432"/>
                </a:cubicBezTo>
                <a:cubicBezTo>
                  <a:pt x="2432758" y="14549"/>
                  <a:pt x="2064373" y="16547"/>
                  <a:pt x="1909615" y="27432"/>
                </a:cubicBezTo>
                <a:cubicBezTo>
                  <a:pt x="1754857" y="38317"/>
                  <a:pt x="1663685" y="27374"/>
                  <a:pt x="1464038" y="27432"/>
                </a:cubicBezTo>
                <a:cubicBezTo>
                  <a:pt x="1264391" y="27490"/>
                  <a:pt x="1071013" y="1487"/>
                  <a:pt x="827500" y="27432"/>
                </a:cubicBezTo>
                <a:cubicBezTo>
                  <a:pt x="583987" y="53377"/>
                  <a:pt x="349818" y="3910"/>
                  <a:pt x="0" y="27432"/>
                </a:cubicBezTo>
                <a:cubicBezTo>
                  <a:pt x="-116" y="21844"/>
                  <a:pt x="591" y="653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a:extLst>
              <a:ext uri="{FF2B5EF4-FFF2-40B4-BE49-F238E27FC236}">
                <a16:creationId xmlns:a16="http://schemas.microsoft.com/office/drawing/2014/main" id="{49C2D441-72BB-622B-A67A-34649C30E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992" r="11657" b="1"/>
          <a:stretch>
            <a:fillRect/>
          </a:stretch>
        </p:blipFill>
        <p:spPr bwMode="auto">
          <a:xfrm>
            <a:off x="11301982" y="10"/>
            <a:ext cx="6986021" cy="10286990"/>
          </a:xfrm>
          <a:custGeom>
            <a:avLst/>
            <a:gdLst/>
            <a:ahLst/>
            <a:cxnLst/>
            <a:rect l="l" t="t" r="r" b="b"/>
            <a:pathLst>
              <a:path w="4052199" h="6858000">
                <a:moveTo>
                  <a:pt x="25603" y="0"/>
                </a:moveTo>
                <a:lnTo>
                  <a:pt x="4052199" y="0"/>
                </a:lnTo>
                <a:lnTo>
                  <a:pt x="4052199" y="6858000"/>
                </a:lnTo>
                <a:lnTo>
                  <a:pt x="28079" y="6858000"/>
                </a:lnTo>
                <a:lnTo>
                  <a:pt x="37459" y="6497135"/>
                </a:lnTo>
                <a:cubicBezTo>
                  <a:pt x="37586" y="6492050"/>
                  <a:pt x="38603" y="6487092"/>
                  <a:pt x="38603" y="6482007"/>
                </a:cubicBezTo>
                <a:cubicBezTo>
                  <a:pt x="47502" y="6367973"/>
                  <a:pt x="52587" y="6253939"/>
                  <a:pt x="18135" y="6142702"/>
                </a:cubicBezTo>
                <a:cubicBezTo>
                  <a:pt x="15084" y="6132214"/>
                  <a:pt x="13495" y="6121344"/>
                  <a:pt x="13432" y="6110411"/>
                </a:cubicBezTo>
                <a:cubicBezTo>
                  <a:pt x="11690" y="6013324"/>
                  <a:pt x="15936" y="5916236"/>
                  <a:pt x="26145" y="5819669"/>
                </a:cubicBezTo>
                <a:cubicBezTo>
                  <a:pt x="31229" y="5760555"/>
                  <a:pt x="26017" y="5700423"/>
                  <a:pt x="42926" y="5641690"/>
                </a:cubicBezTo>
                <a:cubicBezTo>
                  <a:pt x="50337" y="5612565"/>
                  <a:pt x="54595" y="5582728"/>
                  <a:pt x="55638" y="5552700"/>
                </a:cubicBezTo>
                <a:cubicBezTo>
                  <a:pt x="60087" y="5479983"/>
                  <a:pt x="38603" y="5411588"/>
                  <a:pt x="18263" y="5343066"/>
                </a:cubicBezTo>
                <a:cubicBezTo>
                  <a:pt x="7456" y="5306707"/>
                  <a:pt x="-5384" y="5269459"/>
                  <a:pt x="2372" y="5231320"/>
                </a:cubicBezTo>
                <a:cubicBezTo>
                  <a:pt x="16076" y="5173655"/>
                  <a:pt x="23920" y="5114744"/>
                  <a:pt x="25763" y="5055502"/>
                </a:cubicBezTo>
                <a:cubicBezTo>
                  <a:pt x="25635" y="5012660"/>
                  <a:pt x="15338" y="4970962"/>
                  <a:pt x="18898" y="4928374"/>
                </a:cubicBezTo>
                <a:cubicBezTo>
                  <a:pt x="27073" y="4845715"/>
                  <a:pt x="29157" y="4762561"/>
                  <a:pt x="25127" y="4679584"/>
                </a:cubicBezTo>
                <a:cubicBezTo>
                  <a:pt x="25077" y="4646429"/>
                  <a:pt x="28776" y="4613376"/>
                  <a:pt x="36187" y="4581060"/>
                </a:cubicBezTo>
                <a:cubicBezTo>
                  <a:pt x="45493" y="4524043"/>
                  <a:pt x="47464" y="4466060"/>
                  <a:pt x="42036" y="4408547"/>
                </a:cubicBezTo>
                <a:cubicBezTo>
                  <a:pt x="36060" y="4341932"/>
                  <a:pt x="18263" y="4276334"/>
                  <a:pt x="13685" y="4209719"/>
                </a:cubicBezTo>
                <a:cubicBezTo>
                  <a:pt x="6694" y="4099371"/>
                  <a:pt x="16610" y="3989024"/>
                  <a:pt x="26398" y="3879186"/>
                </a:cubicBezTo>
                <a:cubicBezTo>
                  <a:pt x="34026" y="3808731"/>
                  <a:pt x="36060" y="3737781"/>
                  <a:pt x="32501" y="3667009"/>
                </a:cubicBezTo>
                <a:cubicBezTo>
                  <a:pt x="28051" y="3610818"/>
                  <a:pt x="21059" y="3554755"/>
                  <a:pt x="19788" y="3498437"/>
                </a:cubicBezTo>
                <a:cubicBezTo>
                  <a:pt x="17627" y="3398006"/>
                  <a:pt x="18390" y="3297701"/>
                  <a:pt x="24237" y="3197143"/>
                </a:cubicBezTo>
                <a:cubicBezTo>
                  <a:pt x="27162" y="3146928"/>
                  <a:pt x="32119" y="3096966"/>
                  <a:pt x="34026" y="3046242"/>
                </a:cubicBezTo>
                <a:cubicBezTo>
                  <a:pt x="35933" y="2995518"/>
                  <a:pt x="40001" y="2944413"/>
                  <a:pt x="28433" y="2894578"/>
                </a:cubicBezTo>
                <a:cubicBezTo>
                  <a:pt x="8855" y="2810038"/>
                  <a:pt x="23220" y="2725879"/>
                  <a:pt x="27415" y="2641593"/>
                </a:cubicBezTo>
                <a:cubicBezTo>
                  <a:pt x="29958" y="2589217"/>
                  <a:pt x="45214" y="2535568"/>
                  <a:pt x="31738" y="2484717"/>
                </a:cubicBezTo>
                <a:cubicBezTo>
                  <a:pt x="10507" y="2405008"/>
                  <a:pt x="24492" y="2326951"/>
                  <a:pt x="31738" y="2248513"/>
                </a:cubicBezTo>
                <a:cubicBezTo>
                  <a:pt x="40218" y="2174283"/>
                  <a:pt x="38768" y="2099252"/>
                  <a:pt x="27415" y="2025403"/>
                </a:cubicBezTo>
                <a:cubicBezTo>
                  <a:pt x="12986" y="1952165"/>
                  <a:pt x="12986" y="1876803"/>
                  <a:pt x="27415" y="1803565"/>
                </a:cubicBezTo>
                <a:cubicBezTo>
                  <a:pt x="39276" y="1743102"/>
                  <a:pt x="40598" y="1681038"/>
                  <a:pt x="31356" y="1620119"/>
                </a:cubicBezTo>
                <a:cubicBezTo>
                  <a:pt x="25127" y="1576514"/>
                  <a:pt x="13940" y="1533163"/>
                  <a:pt x="12414" y="1489558"/>
                </a:cubicBezTo>
                <a:cubicBezTo>
                  <a:pt x="9262" y="1398420"/>
                  <a:pt x="11118" y="1307167"/>
                  <a:pt x="18008" y="1216233"/>
                </a:cubicBezTo>
                <a:cubicBezTo>
                  <a:pt x="26017" y="1112496"/>
                  <a:pt x="41400" y="1009268"/>
                  <a:pt x="30721" y="904896"/>
                </a:cubicBezTo>
                <a:cubicBezTo>
                  <a:pt x="27162" y="869046"/>
                  <a:pt x="19661" y="833323"/>
                  <a:pt x="18771" y="797346"/>
                </a:cubicBezTo>
                <a:cubicBezTo>
                  <a:pt x="17118" y="730095"/>
                  <a:pt x="16737" y="663607"/>
                  <a:pt x="20169" y="593941"/>
                </a:cubicBezTo>
                <a:cubicBezTo>
                  <a:pt x="23602" y="524274"/>
                  <a:pt x="38348" y="451938"/>
                  <a:pt x="28433" y="383798"/>
                </a:cubicBezTo>
                <a:cubicBezTo>
                  <a:pt x="18516" y="315657"/>
                  <a:pt x="24873" y="248406"/>
                  <a:pt x="31229" y="181410"/>
                </a:cubicBezTo>
                <a:cubicBezTo>
                  <a:pt x="34344" y="149565"/>
                  <a:pt x="36410" y="118069"/>
                  <a:pt x="35854" y="8670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99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C0A7D2A0-4A05-12F2-69BA-5F2ED1DF7F87}"/>
              </a:ext>
            </a:extLst>
          </p:cNvPr>
          <p:cNvSpPr>
            <a:spLocks noGrp="1"/>
          </p:cNvSpPr>
          <p:nvPr>
            <p:ph sz="quarter" idx="10"/>
          </p:nvPr>
        </p:nvSpPr>
        <p:spPr/>
        <p:txBody>
          <a:bodyPr/>
          <a:lstStyle/>
          <a:p>
            <a:pPr eaLnBrk="1" hangingPunct="1"/>
            <a:r>
              <a:rPr lang="nl-NL" altLang="nl-NL" sz="3700" dirty="0">
                <a:solidFill>
                  <a:srgbClr val="005689"/>
                </a:solidFill>
                <a:cs typeface="Arial" panose="020B0604020202020204" pitchFamily="34" charset="0"/>
              </a:rPr>
              <a:t>Kiezen van eigen doelen</a:t>
            </a:r>
          </a:p>
          <a:p>
            <a:pPr eaLnBrk="1" hangingPunct="1"/>
            <a:r>
              <a:rPr lang="nl-NL" altLang="nl-NL" sz="3700" dirty="0">
                <a:solidFill>
                  <a:srgbClr val="005689"/>
                </a:solidFill>
                <a:cs typeface="Arial" panose="020B0604020202020204" pitchFamily="34" charset="0"/>
              </a:rPr>
              <a:t>Doelen verbinden aan iets groters</a:t>
            </a:r>
          </a:p>
          <a:p>
            <a:pPr eaLnBrk="1" hangingPunct="1"/>
            <a:r>
              <a:rPr lang="nl-NL" altLang="nl-NL" sz="3700" dirty="0">
                <a:solidFill>
                  <a:srgbClr val="005689"/>
                </a:solidFill>
                <a:cs typeface="Arial" panose="020B0604020202020204" pitchFamily="34" charset="0"/>
              </a:rPr>
              <a:t>Zien van de voordelen van het bereiken van een doel</a:t>
            </a:r>
          </a:p>
          <a:p>
            <a:pPr eaLnBrk="1" hangingPunct="1"/>
            <a:r>
              <a:rPr lang="nl-NL" altLang="nl-NL" sz="3700" dirty="0">
                <a:solidFill>
                  <a:srgbClr val="005689"/>
                </a:solidFill>
                <a:cs typeface="Arial" panose="020B0604020202020204" pitchFamily="34" charset="0"/>
              </a:rPr>
              <a:t>Het gevoel dat je iets kunt bereiken</a:t>
            </a:r>
          </a:p>
          <a:p>
            <a:pPr eaLnBrk="1" hangingPunct="1"/>
            <a:r>
              <a:rPr lang="nl-NL" altLang="nl-NL" sz="3700" dirty="0">
                <a:solidFill>
                  <a:srgbClr val="005689"/>
                </a:solidFill>
                <a:cs typeface="Arial" panose="020B0604020202020204" pitchFamily="34" charset="0"/>
              </a:rPr>
              <a:t>Het besef dat je vooruitgang boekt</a:t>
            </a:r>
          </a:p>
          <a:p>
            <a:endParaRPr lang="nl-NL" dirty="0"/>
          </a:p>
        </p:txBody>
      </p:sp>
      <p:sp>
        <p:nvSpPr>
          <p:cNvPr id="3" name="Titel 2">
            <a:extLst>
              <a:ext uri="{FF2B5EF4-FFF2-40B4-BE49-F238E27FC236}">
                <a16:creationId xmlns:a16="http://schemas.microsoft.com/office/drawing/2014/main" id="{B90B9384-AE11-A104-CE6D-2C5B35C349D3}"/>
              </a:ext>
            </a:extLst>
          </p:cNvPr>
          <p:cNvSpPr>
            <a:spLocks noGrp="1"/>
          </p:cNvSpPr>
          <p:nvPr>
            <p:ph type="title"/>
          </p:nvPr>
        </p:nvSpPr>
        <p:spPr/>
        <p:txBody>
          <a:bodyPr/>
          <a:lstStyle/>
          <a:p>
            <a:r>
              <a:rPr lang="nl-NL" dirty="0"/>
              <a:t>Motivatie</a:t>
            </a:r>
          </a:p>
        </p:txBody>
      </p:sp>
    </p:spTree>
    <p:extLst>
      <p:ext uri="{BB962C8B-B14F-4D97-AF65-F5344CB8AC3E}">
        <p14:creationId xmlns:p14="http://schemas.microsoft.com/office/powerpoint/2010/main" val="577854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CCA5F87-1D1E-45CB-8D83-FC7EEFAD99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5" descr="Afbeeldingsresultaten voor doelen">
            <a:extLst>
              <a:ext uri="{FF2B5EF4-FFF2-40B4-BE49-F238E27FC236}">
                <a16:creationId xmlns:a16="http://schemas.microsoft.com/office/drawing/2014/main" id="{E366C3BA-63E7-194F-73FC-E08A47D6BE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 b="374"/>
          <a:stretch>
            <a:fillRect/>
          </a:stretch>
        </p:blipFill>
        <p:spPr bwMode="auto">
          <a:xfrm>
            <a:off x="20" y="10"/>
            <a:ext cx="13002748" cy="10286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CCFC2C6-6238-4A2F-93DE-2ADF74AF63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567478" y="0"/>
            <a:ext cx="12720520" cy="10287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B9FF0409-D722-10DF-4CC9-B9DFC8DABCF4}"/>
              </a:ext>
            </a:extLst>
          </p:cNvPr>
          <p:cNvSpPr>
            <a:spLocks noGrp="1"/>
          </p:cNvSpPr>
          <p:nvPr>
            <p:ph type="title"/>
          </p:nvPr>
        </p:nvSpPr>
        <p:spPr>
          <a:xfrm>
            <a:off x="11772900" y="1683544"/>
            <a:ext cx="6035040" cy="4806201"/>
          </a:xfrm>
        </p:spPr>
        <p:txBody>
          <a:bodyPr vert="horz" lIns="91440" tIns="45720" rIns="91440" bIns="45720" rtlCol="0" anchor="b">
            <a:normAutofit/>
          </a:bodyPr>
          <a:lstStyle/>
          <a:p>
            <a:pPr algn="l">
              <a:lnSpc>
                <a:spcPct val="90000"/>
              </a:lnSpc>
            </a:pPr>
            <a:r>
              <a:rPr lang="en-US" sz="7200" dirty="0" err="1"/>
              <a:t>Doelen</a:t>
            </a:r>
            <a:r>
              <a:rPr lang="en-US" sz="7200" dirty="0"/>
              <a:t> </a:t>
            </a:r>
            <a:r>
              <a:rPr lang="en-US" sz="7200" dirty="0" err="1"/>
              <a:t>stellen</a:t>
            </a:r>
            <a:br>
              <a:rPr lang="en-US" sz="7200" dirty="0"/>
            </a:br>
            <a:r>
              <a:rPr lang="en-US" sz="7200" dirty="0"/>
              <a:t>van </a:t>
            </a:r>
            <a:r>
              <a:rPr lang="en-US" sz="7200" dirty="0" err="1"/>
              <a:t>klacht</a:t>
            </a:r>
            <a:r>
              <a:rPr lang="en-US" sz="7200" dirty="0"/>
              <a:t> </a:t>
            </a:r>
            <a:r>
              <a:rPr lang="en-US" sz="7200" dirty="0" err="1"/>
              <a:t>naar</a:t>
            </a:r>
            <a:r>
              <a:rPr lang="en-US" sz="7200" dirty="0"/>
              <a:t> wens</a:t>
            </a:r>
          </a:p>
        </p:txBody>
      </p:sp>
      <p:sp>
        <p:nvSpPr>
          <p:cNvPr id="12"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2195810" y="520187"/>
            <a:ext cx="219456" cy="10561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77472" y="6820380"/>
            <a:ext cx="6035040" cy="27432"/>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95484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32FEBC7-534D-063A-D59F-CF2A45D20F5C}"/>
              </a:ext>
            </a:extLst>
          </p:cNvPr>
          <p:cNvSpPr>
            <a:spLocks noGrp="1"/>
          </p:cNvSpPr>
          <p:nvPr>
            <p:ph type="title"/>
          </p:nvPr>
        </p:nvSpPr>
        <p:spPr>
          <a:xfrm>
            <a:off x="965202" y="965200"/>
            <a:ext cx="6930876" cy="8216900"/>
          </a:xfrm>
        </p:spPr>
        <p:txBody>
          <a:bodyPr vert="horz" lIns="91440" tIns="45720" rIns="91440" bIns="45720" rtlCol="0" anchor="b">
            <a:normAutofit/>
          </a:bodyPr>
          <a:lstStyle/>
          <a:p>
            <a:pPr algn="l">
              <a:lnSpc>
                <a:spcPct val="90000"/>
              </a:lnSpc>
              <a:defRPr/>
            </a:pPr>
            <a:r>
              <a:rPr lang="en-US" sz="5400" dirty="0" err="1"/>
              <a:t>Opdracht</a:t>
            </a:r>
            <a:br>
              <a:rPr lang="en-US" sz="4800" dirty="0"/>
            </a:br>
            <a:br>
              <a:rPr lang="en-US" sz="3600" dirty="0"/>
            </a:br>
            <a:r>
              <a:rPr lang="en-US" altLang="nl-NL" sz="3600" dirty="0"/>
              <a:t>Maak </a:t>
            </a:r>
            <a:r>
              <a:rPr lang="en-US" altLang="nl-NL" sz="3600" dirty="0" err="1"/>
              <a:t>een</a:t>
            </a:r>
            <a:r>
              <a:rPr lang="en-US" altLang="nl-NL" sz="3600" dirty="0"/>
              <a:t> </a:t>
            </a:r>
            <a:r>
              <a:rPr lang="en-US" altLang="nl-NL" sz="3600" dirty="0" err="1"/>
              <a:t>binnenste</a:t>
            </a:r>
            <a:r>
              <a:rPr lang="en-US" altLang="nl-NL" sz="3600" dirty="0"/>
              <a:t> en </a:t>
            </a:r>
            <a:r>
              <a:rPr lang="en-US" altLang="nl-NL" sz="3600" dirty="0" err="1"/>
              <a:t>buitenste</a:t>
            </a:r>
            <a:r>
              <a:rPr lang="en-US" altLang="nl-NL" sz="3600" dirty="0"/>
              <a:t> </a:t>
            </a:r>
            <a:r>
              <a:rPr lang="en-US" altLang="nl-NL" sz="3600" dirty="0" err="1"/>
              <a:t>cirkel</a:t>
            </a:r>
            <a:r>
              <a:rPr lang="en-US" altLang="nl-NL" sz="3600" dirty="0"/>
              <a:t> op je papier.</a:t>
            </a:r>
            <a:br>
              <a:rPr lang="en-US" altLang="nl-NL" sz="3600" dirty="0"/>
            </a:br>
            <a:r>
              <a:rPr lang="en-US" altLang="nl-NL" sz="3600" dirty="0" err="1"/>
              <a:t>Schrijf</a:t>
            </a:r>
            <a:r>
              <a:rPr lang="en-US" altLang="nl-NL" sz="3600" dirty="0"/>
              <a:t> in de </a:t>
            </a:r>
            <a:r>
              <a:rPr lang="en-US" altLang="nl-NL" sz="3600" dirty="0" err="1"/>
              <a:t>binnenste</a:t>
            </a:r>
            <a:r>
              <a:rPr lang="en-US" altLang="nl-NL" sz="3600" dirty="0"/>
              <a:t> </a:t>
            </a:r>
            <a:r>
              <a:rPr lang="en-US" altLang="nl-NL" sz="3600" dirty="0" err="1"/>
              <a:t>cirkel</a:t>
            </a:r>
            <a:r>
              <a:rPr lang="en-US" altLang="nl-NL" sz="3600" dirty="0"/>
              <a:t> </a:t>
            </a:r>
            <a:r>
              <a:rPr lang="en-US" altLang="nl-NL" sz="3600" dirty="0" err="1"/>
              <a:t>waar</a:t>
            </a:r>
            <a:r>
              <a:rPr lang="en-US" altLang="nl-NL" sz="3600" dirty="0"/>
              <a:t> je </a:t>
            </a:r>
            <a:r>
              <a:rPr lang="en-US" altLang="nl-NL" sz="3600" dirty="0" err="1"/>
              <a:t>binnen</a:t>
            </a:r>
            <a:r>
              <a:rPr lang="en-US" altLang="nl-NL" sz="3600" dirty="0"/>
              <a:t> je </a:t>
            </a:r>
            <a:r>
              <a:rPr lang="en-US" altLang="nl-NL" sz="3600" dirty="0" err="1"/>
              <a:t>werk</a:t>
            </a:r>
            <a:r>
              <a:rPr lang="en-US" altLang="nl-NL" sz="3600" dirty="0"/>
              <a:t> </a:t>
            </a:r>
            <a:r>
              <a:rPr lang="en-US" altLang="nl-NL" sz="3600" dirty="0" err="1"/>
              <a:t>tevreden</a:t>
            </a:r>
            <a:r>
              <a:rPr lang="en-US" altLang="nl-NL" sz="3600" dirty="0"/>
              <a:t> mee bent</a:t>
            </a:r>
            <a:br>
              <a:rPr lang="en-US" altLang="nl-NL" sz="3600" dirty="0"/>
            </a:br>
            <a:r>
              <a:rPr lang="en-US" altLang="nl-NL" sz="3600" dirty="0" err="1"/>
              <a:t>Schrijf</a:t>
            </a:r>
            <a:r>
              <a:rPr lang="en-US" altLang="nl-NL" sz="3600" dirty="0"/>
              <a:t> in de </a:t>
            </a:r>
            <a:r>
              <a:rPr lang="en-US" altLang="nl-NL" sz="3600" dirty="0" err="1"/>
              <a:t>buitenste</a:t>
            </a:r>
            <a:r>
              <a:rPr lang="en-US" altLang="nl-NL" sz="3600" dirty="0"/>
              <a:t> </a:t>
            </a:r>
            <a:r>
              <a:rPr lang="en-US" altLang="nl-NL" sz="3600" dirty="0" err="1"/>
              <a:t>cirkel</a:t>
            </a:r>
            <a:r>
              <a:rPr lang="en-US" altLang="nl-NL" sz="3600" dirty="0"/>
              <a:t> </a:t>
            </a:r>
            <a:r>
              <a:rPr lang="en-US" altLang="nl-NL" sz="3600" dirty="0" err="1"/>
              <a:t>iets</a:t>
            </a:r>
            <a:r>
              <a:rPr lang="en-US" altLang="nl-NL" sz="3600" dirty="0"/>
              <a:t> </a:t>
            </a:r>
            <a:r>
              <a:rPr lang="en-US" altLang="nl-NL" sz="3600" dirty="0" err="1"/>
              <a:t>waar</a:t>
            </a:r>
            <a:r>
              <a:rPr lang="en-US" altLang="nl-NL" sz="3600" dirty="0"/>
              <a:t> je </a:t>
            </a:r>
            <a:r>
              <a:rPr lang="en-US" altLang="nl-NL" sz="3600" dirty="0" err="1"/>
              <a:t>niet</a:t>
            </a:r>
            <a:r>
              <a:rPr lang="en-US" altLang="nl-NL" sz="3600" dirty="0"/>
              <a:t> </a:t>
            </a:r>
            <a:r>
              <a:rPr lang="en-US" altLang="nl-NL" sz="3600" dirty="0" err="1"/>
              <a:t>tevreden</a:t>
            </a:r>
            <a:r>
              <a:rPr lang="en-US" altLang="nl-NL" sz="3600" dirty="0"/>
              <a:t> mee bent. </a:t>
            </a:r>
            <a:r>
              <a:rPr lang="en-US" altLang="nl-NL" sz="3600" dirty="0" err="1"/>
              <a:t>Buig</a:t>
            </a:r>
            <a:r>
              <a:rPr lang="en-US" altLang="nl-NL" sz="3600" dirty="0"/>
              <a:t> </a:t>
            </a:r>
            <a:r>
              <a:rPr lang="en-US" altLang="nl-NL" sz="3600" dirty="0" err="1"/>
              <a:t>dit</a:t>
            </a:r>
            <a:r>
              <a:rPr lang="en-US" altLang="nl-NL" sz="3600" dirty="0"/>
              <a:t> van </a:t>
            </a:r>
            <a:r>
              <a:rPr lang="en-US" altLang="nl-NL" sz="3600" dirty="0" err="1"/>
              <a:t>klacht</a:t>
            </a:r>
            <a:r>
              <a:rPr lang="en-US" altLang="nl-NL" sz="3600" dirty="0"/>
              <a:t> </a:t>
            </a:r>
            <a:r>
              <a:rPr lang="en-US" altLang="nl-NL" sz="3600" dirty="0" err="1"/>
              <a:t>naar</a:t>
            </a:r>
            <a:r>
              <a:rPr lang="en-US" altLang="nl-NL" sz="3600" dirty="0"/>
              <a:t> wens ( wat </a:t>
            </a:r>
            <a:r>
              <a:rPr lang="en-US" altLang="nl-NL" sz="3600" dirty="0" err="1"/>
              <a:t>wil</a:t>
            </a:r>
            <a:r>
              <a:rPr lang="en-US" altLang="nl-NL" sz="3600" dirty="0"/>
              <a:t> je </a:t>
            </a:r>
            <a:r>
              <a:rPr lang="en-US" altLang="nl-NL" sz="3600" dirty="0" err="1"/>
              <a:t>dat</a:t>
            </a:r>
            <a:r>
              <a:rPr lang="en-US" altLang="nl-NL" sz="3600" dirty="0"/>
              <a:t> </a:t>
            </a:r>
            <a:r>
              <a:rPr lang="en-US" altLang="nl-NL" sz="3600" dirty="0" err="1"/>
              <a:t>ervoor</a:t>
            </a:r>
            <a:r>
              <a:rPr lang="en-US" altLang="nl-NL" sz="3600" dirty="0"/>
              <a:t> in de </a:t>
            </a:r>
            <a:r>
              <a:rPr lang="en-US" altLang="nl-NL" sz="3600" dirty="0" err="1"/>
              <a:t>plaats</a:t>
            </a:r>
            <a:r>
              <a:rPr lang="en-US" altLang="nl-NL" sz="3600" dirty="0"/>
              <a:t> </a:t>
            </a:r>
            <a:r>
              <a:rPr lang="en-US" altLang="nl-NL" sz="3600" dirty="0" err="1"/>
              <a:t>komt</a:t>
            </a:r>
            <a:r>
              <a:rPr lang="en-US" altLang="nl-NL" sz="3600" dirty="0"/>
              <a:t>)</a:t>
            </a:r>
            <a:br>
              <a:rPr lang="en-US" altLang="nl-NL" sz="3600" dirty="0"/>
            </a:br>
            <a:r>
              <a:rPr lang="en-US" altLang="nl-NL" sz="3600" dirty="0"/>
              <a:t>Maak </a:t>
            </a:r>
            <a:r>
              <a:rPr lang="en-US" altLang="nl-NL" sz="3600" dirty="0" err="1"/>
              <a:t>dit</a:t>
            </a:r>
            <a:r>
              <a:rPr lang="en-US" altLang="nl-NL" sz="3600" dirty="0"/>
              <a:t> </a:t>
            </a:r>
            <a:r>
              <a:rPr lang="en-US" altLang="nl-NL" sz="3600" dirty="0" err="1"/>
              <a:t>een</a:t>
            </a:r>
            <a:r>
              <a:rPr lang="en-US" altLang="nl-NL" sz="3600" dirty="0"/>
              <a:t> </a:t>
            </a:r>
            <a:r>
              <a:rPr lang="en-US" altLang="nl-NL" sz="3600" dirty="0" err="1"/>
              <a:t>positief</a:t>
            </a:r>
            <a:r>
              <a:rPr lang="en-US" altLang="nl-NL" sz="3600" dirty="0"/>
              <a:t> </a:t>
            </a:r>
            <a:r>
              <a:rPr lang="en-US" altLang="nl-NL" sz="3600" dirty="0" err="1"/>
              <a:t>doel</a:t>
            </a:r>
            <a:r>
              <a:rPr lang="en-US" altLang="nl-NL" sz="3600" dirty="0"/>
              <a:t>.</a:t>
            </a:r>
            <a:br>
              <a:rPr lang="en-US" altLang="nl-NL" sz="3600" dirty="0"/>
            </a:br>
            <a:r>
              <a:rPr lang="en-US" altLang="nl-NL" sz="3600" dirty="0" err="1"/>
              <a:t>Wissel</a:t>
            </a:r>
            <a:r>
              <a:rPr lang="en-US" altLang="nl-NL" sz="3600" dirty="0"/>
              <a:t> </a:t>
            </a:r>
            <a:r>
              <a:rPr lang="en-US" altLang="nl-NL" sz="3600" dirty="0" err="1"/>
              <a:t>deze</a:t>
            </a:r>
            <a:r>
              <a:rPr lang="en-US" altLang="nl-NL" sz="3600" dirty="0"/>
              <a:t> </a:t>
            </a:r>
            <a:r>
              <a:rPr lang="en-US" altLang="nl-NL" sz="3600" dirty="0" err="1"/>
              <a:t>uit</a:t>
            </a:r>
            <a:r>
              <a:rPr lang="en-US" altLang="nl-NL" sz="3600" dirty="0"/>
              <a:t>.</a:t>
            </a:r>
            <a:br>
              <a:rPr lang="en-US" altLang="nl-NL" sz="3600" dirty="0"/>
            </a:br>
            <a:r>
              <a:rPr lang="en-US" sz="3600" dirty="0"/>
              <a:t> </a:t>
            </a:r>
          </a:p>
        </p:txBody>
      </p:sp>
      <p:pic>
        <p:nvPicPr>
          <p:cNvPr id="4" name="Picture 4" descr="Afbeelding met tekening, kunst, illustratie, schets&#10;&#10;Door AI gegenereerde inhoud is mogelijk onjuist.">
            <a:extLst>
              <a:ext uri="{FF2B5EF4-FFF2-40B4-BE49-F238E27FC236}">
                <a16:creationId xmlns:a16="http://schemas.microsoft.com/office/drawing/2014/main" id="{3B32CDED-3C95-E606-2C1B-C8F7DF8C0DD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96" r="11145"/>
          <a:stretch>
            <a:fillRect/>
          </a:stretch>
        </p:blipFill>
        <p:spPr bwMode="auto">
          <a:xfrm>
            <a:off x="9343822"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4352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4321275" y="9182100"/>
            <a:ext cx="1996058" cy="1055200"/>
          </a:xfrm>
          <a:custGeom>
            <a:avLst/>
            <a:gdLst/>
            <a:ahLst/>
            <a:cxnLst/>
            <a:rect l="l" t="t" r="r" b="b"/>
            <a:pathLst>
              <a:path w="1996058" h="1251614">
                <a:moveTo>
                  <a:pt x="0" y="0"/>
                </a:moveTo>
                <a:lnTo>
                  <a:pt x="1996058" y="0"/>
                </a:lnTo>
                <a:lnTo>
                  <a:pt x="1996058" y="1251615"/>
                </a:lnTo>
                <a:lnTo>
                  <a:pt x="0" y="1251615"/>
                </a:lnTo>
                <a:lnTo>
                  <a:pt x="0" y="0"/>
                </a:lnTo>
                <a:close/>
              </a:path>
            </a:pathLst>
          </a:custGeom>
          <a:blipFill>
            <a:blip r:embed="rId2"/>
            <a:stretch>
              <a:fillRect t="-45487" b="-43675"/>
            </a:stretch>
          </a:blipFill>
        </p:spPr>
        <p:txBody>
          <a:bodyPr/>
          <a:lstStyle/>
          <a:p>
            <a:endParaRPr lang="nl-NL"/>
          </a:p>
        </p:txBody>
      </p:sp>
      <p:sp>
        <p:nvSpPr>
          <p:cNvPr id="13" name="Freeform 13"/>
          <p:cNvSpPr/>
          <p:nvPr/>
        </p:nvSpPr>
        <p:spPr>
          <a:xfrm>
            <a:off x="0" y="9035386"/>
            <a:ext cx="3991845" cy="1353507"/>
          </a:xfrm>
          <a:custGeom>
            <a:avLst/>
            <a:gdLst/>
            <a:ahLst/>
            <a:cxnLst/>
            <a:rect l="l" t="t" r="r" b="b"/>
            <a:pathLst>
              <a:path w="3991845" h="1353507">
                <a:moveTo>
                  <a:pt x="0" y="0"/>
                </a:moveTo>
                <a:lnTo>
                  <a:pt x="3991845" y="0"/>
                </a:lnTo>
                <a:lnTo>
                  <a:pt x="3991845" y="1353507"/>
                </a:lnTo>
                <a:lnTo>
                  <a:pt x="0" y="1353507"/>
                </a:lnTo>
                <a:lnTo>
                  <a:pt x="0" y="0"/>
                </a:lnTo>
                <a:close/>
              </a:path>
            </a:pathLst>
          </a:custGeom>
          <a:blipFill>
            <a:blip r:embed="rId3"/>
            <a:stretch>
              <a:fillRect/>
            </a:stretch>
          </a:blipFill>
        </p:spPr>
        <p:txBody>
          <a:bodyPr/>
          <a:lstStyle/>
          <a:p>
            <a:endParaRPr lang="nl-NL"/>
          </a:p>
        </p:txBody>
      </p:sp>
      <p:sp>
        <p:nvSpPr>
          <p:cNvPr id="15" name="Titel 14">
            <a:extLst>
              <a:ext uri="{FF2B5EF4-FFF2-40B4-BE49-F238E27FC236}">
                <a16:creationId xmlns:a16="http://schemas.microsoft.com/office/drawing/2014/main" id="{E7CD10B1-7AD8-36ED-1308-1B4C0A722213}"/>
              </a:ext>
            </a:extLst>
          </p:cNvPr>
          <p:cNvSpPr>
            <a:spLocks noGrp="1"/>
          </p:cNvSpPr>
          <p:nvPr>
            <p:ph type="title"/>
          </p:nvPr>
        </p:nvSpPr>
        <p:spPr>
          <a:xfrm>
            <a:off x="381000" y="4762500"/>
            <a:ext cx="16840200" cy="1143000"/>
          </a:xfrm>
        </p:spPr>
        <p:txBody>
          <a:bodyPr>
            <a:noAutofit/>
          </a:bodyPr>
          <a:lstStyle/>
          <a:p>
            <a:r>
              <a:rPr lang="nl-NL" sz="3600" dirty="0">
                <a:solidFill>
                  <a:schemeClr val="tx1"/>
                </a:solidFill>
              </a:rPr>
              <a:t>Voor vragen of opmerkingen over het SBAR-template verpleeghuiszorg mail naar Postbus UKON Eerstelijnsgeneeskunde: </a:t>
            </a:r>
            <a:br>
              <a:rPr lang="nl-NL" sz="3600" dirty="0">
                <a:solidFill>
                  <a:schemeClr val="tx1"/>
                </a:solidFill>
              </a:rPr>
            </a:br>
            <a:r>
              <a:rPr lang="nl-NL" sz="3600" dirty="0">
                <a:solidFill>
                  <a:schemeClr val="tx1"/>
                </a:solidFill>
              </a:rPr>
              <a:t>ukon.elg@radboudumc.nl</a:t>
            </a:r>
          </a:p>
        </p:txBody>
      </p:sp>
      <p:pic>
        <p:nvPicPr>
          <p:cNvPr id="3" name="Afbeelding 2">
            <a:extLst>
              <a:ext uri="{FF2B5EF4-FFF2-40B4-BE49-F238E27FC236}">
                <a16:creationId xmlns:a16="http://schemas.microsoft.com/office/drawing/2014/main" id="{C356BF71-AC33-6D68-A2E2-46D17CE4A1ED}"/>
              </a:ext>
            </a:extLst>
          </p:cNvPr>
          <p:cNvPicPr>
            <a:picLocks noChangeAspect="1"/>
          </p:cNvPicPr>
          <p:nvPr/>
        </p:nvPicPr>
        <p:blipFill>
          <a:blip r:embed="rId4"/>
          <a:stretch>
            <a:fillRect/>
          </a:stretch>
        </p:blipFill>
        <p:spPr>
          <a:xfrm>
            <a:off x="1706802" y="291262"/>
            <a:ext cx="14874396" cy="2682704"/>
          </a:xfrm>
          <a:prstGeom prst="rect">
            <a:avLst/>
          </a:prstGeom>
        </p:spPr>
      </p:pic>
      <p:sp>
        <p:nvSpPr>
          <p:cNvPr id="2" name="Titel 14">
            <a:extLst>
              <a:ext uri="{FF2B5EF4-FFF2-40B4-BE49-F238E27FC236}">
                <a16:creationId xmlns:a16="http://schemas.microsoft.com/office/drawing/2014/main" id="{59A0A578-EFFA-54FE-B242-DD4EEFD93829}"/>
              </a:ext>
            </a:extLst>
          </p:cNvPr>
          <p:cNvSpPr txBox="1">
            <a:spLocks/>
          </p:cNvSpPr>
          <p:nvPr/>
        </p:nvSpPr>
        <p:spPr>
          <a:xfrm>
            <a:off x="723900" y="7694034"/>
            <a:ext cx="168402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5400" b="1" kern="1200">
                <a:solidFill>
                  <a:schemeClr val="bg1"/>
                </a:solidFill>
                <a:latin typeface="+mj-lt"/>
                <a:ea typeface="+mj-ea"/>
                <a:cs typeface="+mj-cs"/>
              </a:defRPr>
            </a:lvl1pPr>
          </a:lstStyle>
          <a:p>
            <a:endParaRPr lang="nl-NL" sz="3600" i="1" dirty="0">
              <a:solidFill>
                <a:schemeClr val="tx1"/>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30251"/>
        </a:solidFill>
        <a:effectLst/>
      </p:bgPr>
    </p:bg>
    <p:spTree>
      <p:nvGrpSpPr>
        <p:cNvPr id="1" name=""/>
        <p:cNvGrpSpPr/>
        <p:nvPr/>
      </p:nvGrpSpPr>
      <p:grpSpPr>
        <a:xfrm>
          <a:off x="0" y="0"/>
          <a:ext cx="0" cy="0"/>
          <a:chOff x="0" y="0"/>
          <a:chExt cx="0" cy="0"/>
        </a:xfrm>
      </p:grpSpPr>
      <p:sp>
        <p:nvSpPr>
          <p:cNvPr id="5" name="Rechthoek: afgeronde hoeken 4">
            <a:extLst>
              <a:ext uri="{FF2B5EF4-FFF2-40B4-BE49-F238E27FC236}">
                <a16:creationId xmlns:a16="http://schemas.microsoft.com/office/drawing/2014/main" id="{28246936-7278-E4E0-8B01-3B2E175F8B13}"/>
              </a:ext>
            </a:extLst>
          </p:cNvPr>
          <p:cNvSpPr/>
          <p:nvPr/>
        </p:nvSpPr>
        <p:spPr>
          <a:xfrm>
            <a:off x="9829800" y="3048000"/>
            <a:ext cx="7086600" cy="1981200"/>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2">
            <a:extLst>
              <a:ext uri="{FF2B5EF4-FFF2-40B4-BE49-F238E27FC236}">
                <a16:creationId xmlns:a16="http://schemas.microsoft.com/office/drawing/2014/main" id="{427D19C9-F951-A7FB-C54A-22B316724FA8}"/>
              </a:ext>
            </a:extLst>
          </p:cNvPr>
          <p:cNvSpPr>
            <a:spLocks noGrp="1"/>
          </p:cNvSpPr>
          <p:nvPr>
            <p:ph type="title"/>
          </p:nvPr>
        </p:nvSpPr>
        <p:spPr>
          <a:xfrm>
            <a:off x="1371600" y="3467100"/>
            <a:ext cx="11963400" cy="1143000"/>
          </a:xfrm>
        </p:spPr>
        <p:txBody>
          <a:bodyPr/>
          <a:lstStyle/>
          <a:p>
            <a:pPr algn="l"/>
            <a:r>
              <a:rPr lang="nl-NL" dirty="0"/>
              <a:t>Inventarisatie</a:t>
            </a:r>
            <a:br>
              <a:rPr lang="nl-NL" dirty="0"/>
            </a:br>
            <a:br>
              <a:rPr lang="nl-NL" sz="6600" dirty="0"/>
            </a:br>
            <a:r>
              <a:rPr lang="nl-NL" sz="5400" dirty="0"/>
              <a:t>Op een schaal van 0 tot 10:</a:t>
            </a:r>
            <a:br>
              <a:rPr lang="nl-NL" sz="5400" dirty="0"/>
            </a:br>
            <a:br>
              <a:rPr lang="nl-NL" sz="5400" dirty="0"/>
            </a:br>
            <a:r>
              <a:rPr lang="nl-NL" sz="5400" dirty="0"/>
              <a:t>Wat weet jij al van oplossingsgericht werken?</a:t>
            </a:r>
            <a:endParaRPr lang="nl-NL" dirty="0"/>
          </a:p>
        </p:txBody>
      </p:sp>
      <p:pic>
        <p:nvPicPr>
          <p:cNvPr id="2" name="Afbeelding 3" descr="pijnscore%202.jpg">
            <a:extLst>
              <a:ext uri="{FF2B5EF4-FFF2-40B4-BE49-F238E27FC236}">
                <a16:creationId xmlns:a16="http://schemas.microsoft.com/office/drawing/2014/main" id="{BE092AB8-A83D-4C4D-CFF1-2657B4FEEE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0287000" y="3243930"/>
            <a:ext cx="6172200" cy="15893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8283427"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0179EE0-186D-EC69-AF99-13F3A43E8D0D}"/>
              </a:ext>
            </a:extLst>
          </p:cNvPr>
          <p:cNvSpPr>
            <a:spLocks noGrp="1"/>
          </p:cNvSpPr>
          <p:nvPr>
            <p:ph type="title"/>
          </p:nvPr>
        </p:nvSpPr>
        <p:spPr>
          <a:xfrm>
            <a:off x="11070610" y="419100"/>
            <a:ext cx="6836390" cy="9525000"/>
          </a:xfrm>
          <a:noFill/>
        </p:spPr>
        <p:txBody>
          <a:bodyPr vert="horz" lIns="91440" tIns="45720" rIns="91440" bIns="45720" rtlCol="0" anchor="b">
            <a:noAutofit/>
          </a:bodyPr>
          <a:lstStyle/>
          <a:p>
            <a:pPr marL="82296" algn="l" eaLnBrk="1" fontAlgn="auto" hangingPunct="1">
              <a:spcAft>
                <a:spcPts val="0"/>
              </a:spcAft>
              <a:defRPr/>
            </a:pPr>
            <a:r>
              <a:rPr lang="en-US" sz="4400" dirty="0"/>
              <a:t>Doel </a:t>
            </a:r>
            <a:r>
              <a:rPr lang="en-US" sz="4400" dirty="0" err="1"/>
              <a:t>vandaag</a:t>
            </a:r>
            <a:r>
              <a:rPr lang="en-US" sz="4400" dirty="0"/>
              <a:t>: </a:t>
            </a:r>
            <a:r>
              <a:rPr lang="en-US" sz="4400" i="1" dirty="0" err="1"/>
              <a:t>kijken</a:t>
            </a:r>
            <a:r>
              <a:rPr lang="en-US" sz="4400" i="1" dirty="0"/>
              <a:t> </a:t>
            </a:r>
            <a:r>
              <a:rPr lang="en-US" sz="4400" i="1" dirty="0" err="1"/>
              <a:t>vanuit</a:t>
            </a:r>
            <a:r>
              <a:rPr lang="en-US" sz="4400" i="1" dirty="0"/>
              <a:t> OGW </a:t>
            </a:r>
            <a:r>
              <a:rPr lang="en-US" sz="4400" i="1" dirty="0" err="1"/>
              <a:t>visie</a:t>
            </a:r>
            <a:r>
              <a:rPr lang="en-US" sz="4400" i="1" dirty="0"/>
              <a:t>:</a:t>
            </a:r>
            <a:br>
              <a:rPr lang="en-US" sz="4400" i="1" dirty="0"/>
            </a:br>
            <a:br>
              <a:rPr lang="en-US" sz="4400" i="1" dirty="0"/>
            </a:br>
            <a:r>
              <a:rPr lang="en-US" sz="4400" b="0" i="1" dirty="0">
                <a:sym typeface="Wingdings" panose="05000000000000000000" pitchFamily="2" charset="2"/>
              </a:rPr>
              <a:t> </a:t>
            </a:r>
            <a:r>
              <a:rPr lang="nl-NL" sz="4400" b="0" dirty="0">
                <a:cs typeface="Arial" panose="020B0604020202020204" pitchFamily="34" charset="0"/>
              </a:rPr>
              <a:t>Als iets voor jou werkt, doe er meer van</a:t>
            </a:r>
            <a:br>
              <a:rPr lang="nl-NL" sz="4400" b="0" dirty="0">
                <a:cs typeface="Arial" panose="020B0604020202020204" pitchFamily="34" charset="0"/>
              </a:rPr>
            </a:br>
            <a:r>
              <a:rPr lang="nl-NL" sz="4400" b="0" dirty="0">
                <a:cs typeface="Arial" panose="020B0604020202020204" pitchFamily="34" charset="0"/>
                <a:sym typeface="Wingdings" panose="05000000000000000000" pitchFamily="2" charset="2"/>
              </a:rPr>
              <a:t> </a:t>
            </a:r>
            <a:r>
              <a:rPr lang="nl-NL" sz="4400" b="0" dirty="0">
                <a:cs typeface="Arial" panose="020B0604020202020204" pitchFamily="34" charset="0"/>
              </a:rPr>
              <a:t>Als het voor jou niet werkt doe iets anders</a:t>
            </a:r>
            <a:br>
              <a:rPr lang="nl-NL" sz="4400" b="0" dirty="0">
                <a:cs typeface="Arial" panose="020B0604020202020204" pitchFamily="34" charset="0"/>
              </a:rPr>
            </a:br>
            <a:r>
              <a:rPr lang="nl-NL" sz="4400" b="0" dirty="0">
                <a:cs typeface="Arial" panose="020B0604020202020204" pitchFamily="34" charset="0"/>
                <a:sym typeface="Wingdings" panose="05000000000000000000" pitchFamily="2" charset="2"/>
              </a:rPr>
              <a:t> </a:t>
            </a:r>
            <a:r>
              <a:rPr lang="nl-NL" sz="4400" b="0" dirty="0">
                <a:cs typeface="Arial" panose="020B0604020202020204" pitchFamily="34" charset="0"/>
              </a:rPr>
              <a:t>Jij bent de expert van jouw werkwijze</a:t>
            </a:r>
            <a:br>
              <a:rPr lang="nl-NL" sz="4400" b="0" dirty="0">
                <a:cs typeface="Arial" panose="020B0604020202020204" pitchFamily="34" charset="0"/>
              </a:rPr>
            </a:br>
            <a:r>
              <a:rPr lang="nl-NL" sz="4400" b="0" dirty="0">
                <a:cs typeface="Arial" panose="020B0604020202020204" pitchFamily="34" charset="0"/>
                <a:sym typeface="Wingdings" panose="05000000000000000000" pitchFamily="2" charset="2"/>
              </a:rPr>
              <a:t> </a:t>
            </a:r>
            <a:r>
              <a:rPr lang="nl-NL" sz="4400" b="0" dirty="0">
                <a:cs typeface="Arial" panose="020B0604020202020204" pitchFamily="34" charset="0"/>
              </a:rPr>
              <a:t>Probeer iets toe te voegen aan wat je al weet en kunt.</a:t>
            </a:r>
            <a:br>
              <a:rPr lang="nl-NL" sz="4400" b="0" dirty="0">
                <a:cs typeface="Arial" panose="020B0604020202020204" pitchFamily="34" charset="0"/>
              </a:rPr>
            </a:br>
            <a:r>
              <a:rPr lang="nl-NL" sz="4400" b="0" dirty="0">
                <a:cs typeface="Arial" panose="020B0604020202020204" pitchFamily="34" charset="0"/>
                <a:sym typeface="Wingdings" panose="05000000000000000000" pitchFamily="2" charset="2"/>
              </a:rPr>
              <a:t> </a:t>
            </a:r>
            <a:r>
              <a:rPr lang="nl-NL" sz="4400" b="0" dirty="0">
                <a:cs typeface="Arial" panose="020B0604020202020204" pitchFamily="34" charset="0"/>
              </a:rPr>
              <a:t>Ontdek en gebruik wat je nodig hebt.</a:t>
            </a:r>
            <a:endParaRPr lang="en-US" sz="4400" b="0" dirty="0"/>
          </a:p>
        </p:txBody>
      </p:sp>
      <p:pic>
        <p:nvPicPr>
          <p:cNvPr id="3" name="Picture 7" descr="Afbeeldingsresultaten voor Doel Cartoon">
            <a:extLst>
              <a:ext uri="{FF2B5EF4-FFF2-40B4-BE49-F238E27FC236}">
                <a16:creationId xmlns:a16="http://schemas.microsoft.com/office/drawing/2014/main" id="{6D660F00-A6ED-C6B0-B1E1-96D929137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672" b="257"/>
          <a:stretch>
            <a:fillRect/>
          </a:stretch>
        </p:blipFill>
        <p:spPr bwMode="auto">
          <a:xfrm>
            <a:off x="20" y="10"/>
            <a:ext cx="10489331" cy="10286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9735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roltrap.jpg">
            <a:hlinkClick r:id="rId3"/>
            <a:extLst>
              <a:ext uri="{FF2B5EF4-FFF2-40B4-BE49-F238E27FC236}">
                <a16:creationId xmlns:a16="http://schemas.microsoft.com/office/drawing/2014/main" id="{691B6434-1C66-51B3-25DA-9C0F07F43206}"/>
              </a:ext>
            </a:extLst>
          </p:cNvPr>
          <p:cNvPicPr>
            <a:picLocks noChangeAspect="1"/>
          </p:cNvPicPr>
          <p:nvPr/>
        </p:nvPicPr>
        <p:blipFill>
          <a:blip r:embed="rId4">
            <a:extLst>
              <a:ext uri="{28A0092B-C50C-407E-A947-70E740481C1C}">
                <a14:useLocalDpi xmlns:a14="http://schemas.microsoft.com/office/drawing/2010/main" val="0"/>
              </a:ext>
            </a:extLst>
          </a:blip>
          <a:srcRect t="29925" b="18087"/>
          <a:stretch>
            <a:fillRect/>
          </a:stretch>
        </p:blipFill>
        <p:spPr bwMode="auto">
          <a:xfrm>
            <a:off x="860483" y="2095500"/>
            <a:ext cx="16611600" cy="64770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6" name="Title 2">
            <a:extLst>
              <a:ext uri="{FF2B5EF4-FFF2-40B4-BE49-F238E27FC236}">
                <a16:creationId xmlns:a16="http://schemas.microsoft.com/office/drawing/2014/main" id="{447DF385-2A72-E922-7107-8E30FCE4650C}"/>
              </a:ext>
            </a:extLst>
          </p:cNvPr>
          <p:cNvSpPr>
            <a:spLocks noGrp="1"/>
          </p:cNvSpPr>
          <p:nvPr>
            <p:ph type="title"/>
          </p:nvPr>
        </p:nvSpPr>
        <p:spPr>
          <a:xfrm>
            <a:off x="1600200" y="476250"/>
            <a:ext cx="8229600" cy="1143000"/>
          </a:xfrm>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a:extLst>
              <a:ext uri="{FF2B5EF4-FFF2-40B4-BE49-F238E27FC236}">
                <a16:creationId xmlns:a16="http://schemas.microsoft.com/office/drawing/2014/main" id="{48957F5E-8468-28C6-0F70-D8504A89E2E3}"/>
              </a:ext>
            </a:extLst>
          </p:cNvPr>
          <p:cNvSpPr>
            <a:spLocks noGrp="1"/>
          </p:cNvSpPr>
          <p:nvPr>
            <p:ph type="title"/>
          </p:nvPr>
        </p:nvSpPr>
        <p:spPr>
          <a:xfrm>
            <a:off x="1257300" y="547687"/>
            <a:ext cx="11696699" cy="2710958"/>
          </a:xfrm>
        </p:spPr>
        <p:txBody>
          <a:bodyPr vert="horz" lIns="91440" tIns="45720" rIns="91440" bIns="45720" rtlCol="0" anchor="ctr">
            <a:normAutofit/>
          </a:bodyPr>
          <a:lstStyle/>
          <a:p>
            <a:pPr algn="l">
              <a:lnSpc>
                <a:spcPct val="90000"/>
              </a:lnSpc>
            </a:pPr>
            <a:r>
              <a:rPr lang="en-US" sz="6000" dirty="0" err="1"/>
              <a:t>Oplossingsgericht</a:t>
            </a:r>
            <a:r>
              <a:rPr lang="en-US" sz="6000" dirty="0"/>
              <a:t> </a:t>
            </a:r>
            <a:r>
              <a:rPr lang="en-US" sz="6000" dirty="0" err="1"/>
              <a:t>werken</a:t>
            </a:r>
            <a:endParaRPr lang="en-US" sz="6000" dirty="0"/>
          </a:p>
        </p:txBody>
      </p:sp>
      <p:sp>
        <p:nvSpPr>
          <p:cNvPr id="2" name="Rechthoek 4">
            <a:extLst>
              <a:ext uri="{FF2B5EF4-FFF2-40B4-BE49-F238E27FC236}">
                <a16:creationId xmlns:a16="http://schemas.microsoft.com/office/drawing/2014/main" id="{78054123-258F-FCEA-2729-BAD93096B180}"/>
              </a:ext>
            </a:extLst>
          </p:cNvPr>
          <p:cNvSpPr>
            <a:spLocks noChangeArrowheads="1"/>
          </p:cNvSpPr>
          <p:nvPr/>
        </p:nvSpPr>
        <p:spPr bwMode="auto">
          <a:xfrm>
            <a:off x="1257300" y="3499945"/>
            <a:ext cx="6929431" cy="576549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sz="2400">
                <a:solidFill>
                  <a:schemeClr val="tx1"/>
                </a:solidFill>
                <a:latin typeface="Times New Roman" panose="02020603050405020304" pitchFamily="18" charset="0"/>
                <a:ea typeface="MS PGothic" panose="020B0600070205080204" pitchFamily="34" charset="-128"/>
              </a:defRPr>
            </a:lvl1pPr>
            <a:lvl2pPr marL="742950" indent="-285750">
              <a:defRPr sz="2400">
                <a:solidFill>
                  <a:schemeClr val="tx1"/>
                </a:solidFill>
                <a:latin typeface="Times New Roman" panose="02020603050405020304" pitchFamily="18" charset="0"/>
                <a:ea typeface="MS PGothic" panose="020B0600070205080204" pitchFamily="34" charset="-128"/>
              </a:defRPr>
            </a:lvl2pPr>
            <a:lvl3pPr marL="1143000" indent="-228600">
              <a:defRPr sz="2400">
                <a:solidFill>
                  <a:schemeClr val="tx1"/>
                </a:solidFill>
                <a:latin typeface="Times New Roman" panose="02020603050405020304" pitchFamily="18" charset="0"/>
                <a:ea typeface="MS PGothic" panose="020B0600070205080204" pitchFamily="34" charset="-128"/>
              </a:defRPr>
            </a:lvl3pPr>
            <a:lvl4pPr marL="1600200" indent="-228600">
              <a:defRPr sz="2400">
                <a:solidFill>
                  <a:schemeClr val="tx1"/>
                </a:solidFill>
                <a:latin typeface="Times New Roman" panose="02020603050405020304" pitchFamily="18" charset="0"/>
                <a:ea typeface="MS PGothic" panose="020B0600070205080204" pitchFamily="34" charset="-128"/>
              </a:defRPr>
            </a:lvl4pPr>
            <a:lvl5pPr marL="2057400" indent="-228600">
              <a:defRPr sz="24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MS PGothic" panose="020B0600070205080204" pitchFamily="34" charset="-128"/>
              </a:defRPr>
            </a:lvl9pPr>
          </a:lstStyle>
          <a:p>
            <a:pPr>
              <a:spcBef>
                <a:spcPts val="700"/>
              </a:spcBef>
              <a:buClr>
                <a:schemeClr val="tx2"/>
              </a:buClr>
            </a:pPr>
            <a:r>
              <a:rPr lang="en-US" altLang="nl-NL" sz="4000" dirty="0">
                <a:latin typeface="+mn-lt"/>
                <a:ea typeface="+mn-ea"/>
              </a:rPr>
              <a:t>In de </a:t>
            </a:r>
            <a:r>
              <a:rPr lang="en-US" altLang="nl-NL" sz="4000" dirty="0" err="1">
                <a:latin typeface="+mn-lt"/>
                <a:ea typeface="+mn-ea"/>
              </a:rPr>
              <a:t>jaren</a:t>
            </a:r>
            <a:r>
              <a:rPr lang="en-US" altLang="nl-NL" sz="4000" dirty="0">
                <a:latin typeface="+mn-lt"/>
                <a:ea typeface="+mn-ea"/>
              </a:rPr>
              <a:t> 80 </a:t>
            </a:r>
            <a:r>
              <a:rPr lang="en-US" altLang="nl-NL" sz="4000" dirty="0" err="1">
                <a:latin typeface="+mn-lt"/>
                <a:ea typeface="+mn-ea"/>
              </a:rPr>
              <a:t>ontwikkeld</a:t>
            </a:r>
            <a:r>
              <a:rPr lang="en-US" altLang="nl-NL" sz="4000" dirty="0">
                <a:latin typeface="+mn-lt"/>
                <a:ea typeface="+mn-ea"/>
              </a:rPr>
              <a:t> door Steve The Shazer en </a:t>
            </a:r>
            <a:r>
              <a:rPr lang="en-US" altLang="nl-NL" sz="4000" dirty="0" err="1">
                <a:latin typeface="+mn-lt"/>
                <a:ea typeface="+mn-ea"/>
              </a:rPr>
              <a:t>Insoo</a:t>
            </a:r>
            <a:r>
              <a:rPr lang="en-US" altLang="nl-NL" sz="4000" dirty="0">
                <a:latin typeface="+mn-lt"/>
                <a:ea typeface="+mn-ea"/>
              </a:rPr>
              <a:t> Kim Berg in Milwaukee, </a:t>
            </a:r>
            <a:r>
              <a:rPr lang="en-US" altLang="nl-NL" sz="4000" dirty="0" err="1">
                <a:latin typeface="+mn-lt"/>
                <a:ea typeface="+mn-ea"/>
              </a:rPr>
              <a:t>mede</a:t>
            </a:r>
            <a:r>
              <a:rPr lang="en-US" altLang="nl-NL" sz="4000" dirty="0">
                <a:latin typeface="+mn-lt"/>
                <a:ea typeface="+mn-ea"/>
              </a:rPr>
              <a:t> </a:t>
            </a:r>
            <a:r>
              <a:rPr lang="en-US" altLang="nl-NL" sz="4000" dirty="0" err="1">
                <a:latin typeface="+mn-lt"/>
                <a:ea typeface="+mn-ea"/>
              </a:rPr>
              <a:t>gebaseerd</a:t>
            </a:r>
            <a:r>
              <a:rPr lang="en-US" altLang="nl-NL" sz="4000" dirty="0">
                <a:latin typeface="+mn-lt"/>
                <a:ea typeface="+mn-ea"/>
              </a:rPr>
              <a:t> op het </a:t>
            </a:r>
            <a:r>
              <a:rPr lang="en-US" altLang="nl-NL" sz="4000" dirty="0" err="1">
                <a:latin typeface="+mn-lt"/>
                <a:ea typeface="+mn-ea"/>
              </a:rPr>
              <a:t>werk</a:t>
            </a:r>
            <a:r>
              <a:rPr lang="en-US" altLang="nl-NL" sz="4000" dirty="0">
                <a:latin typeface="+mn-lt"/>
                <a:ea typeface="+mn-ea"/>
              </a:rPr>
              <a:t> van Milton Erikson.</a:t>
            </a:r>
          </a:p>
        </p:txBody>
      </p:sp>
      <p:pic>
        <p:nvPicPr>
          <p:cNvPr id="4" name="Afbeelding 2" descr="Afbeelding met persoon, kleding, Menselijk gezicht, glimlach&#10;&#10;Door AI gegenereerde inhoud is mogelijk onjuist.">
            <a:extLst>
              <a:ext uri="{FF2B5EF4-FFF2-40B4-BE49-F238E27FC236}">
                <a16:creationId xmlns:a16="http://schemas.microsoft.com/office/drawing/2014/main" id="{52A675D6-AFBC-D181-33AF-7907DF710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1212" b="1"/>
          <a:stretch>
            <a:fillRect/>
          </a:stretch>
        </p:blipFill>
        <p:spPr bwMode="auto">
          <a:xfrm>
            <a:off x="9343822" y="10"/>
            <a:ext cx="8944178" cy="10286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9A4A7C4D-44BF-270D-2B3F-8AE1E207B6D2}"/>
              </a:ext>
            </a:extLst>
          </p:cNvPr>
          <p:cNvSpPr>
            <a:spLocks noGrp="1"/>
          </p:cNvSpPr>
          <p:nvPr>
            <p:ph sz="quarter" idx="10"/>
          </p:nvPr>
        </p:nvSpPr>
        <p:spPr/>
        <p:txBody>
          <a:bodyPr>
            <a:normAutofit/>
          </a:bodyPr>
          <a:lstStyle/>
          <a:p>
            <a:r>
              <a:rPr lang="nl-NL" sz="3700" dirty="0"/>
              <a:t>Door aandacht volledig te richten op gedrag wat goed gaat en dat uit te vergroten, krijgt de leerling vertrouwen in wat hij wel kan!</a:t>
            </a:r>
          </a:p>
          <a:p>
            <a:r>
              <a:rPr lang="nl-NL" sz="3700" dirty="0"/>
              <a:t>Buig klachten om naar wensen!</a:t>
            </a:r>
          </a:p>
        </p:txBody>
      </p:sp>
      <p:sp>
        <p:nvSpPr>
          <p:cNvPr id="3" name="Titel 2">
            <a:extLst>
              <a:ext uri="{FF2B5EF4-FFF2-40B4-BE49-F238E27FC236}">
                <a16:creationId xmlns:a16="http://schemas.microsoft.com/office/drawing/2014/main" id="{143A437A-48E3-57C4-3538-D53897068717}"/>
              </a:ext>
            </a:extLst>
          </p:cNvPr>
          <p:cNvSpPr>
            <a:spLocks noGrp="1"/>
          </p:cNvSpPr>
          <p:nvPr>
            <p:ph type="title"/>
          </p:nvPr>
        </p:nvSpPr>
        <p:spPr/>
        <p:txBody>
          <a:bodyPr/>
          <a:lstStyle/>
          <a:p>
            <a:r>
              <a:rPr lang="nl-NL" dirty="0"/>
              <a:t>Sterkte perspectief</a:t>
            </a:r>
          </a:p>
        </p:txBody>
      </p:sp>
    </p:spTree>
    <p:extLst>
      <p:ext uri="{BB962C8B-B14F-4D97-AF65-F5344CB8AC3E}">
        <p14:creationId xmlns:p14="http://schemas.microsoft.com/office/powerpoint/2010/main" val="3726910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4FDBC6-40AE-E169-ABF0-C42ADBFC86CA}"/>
              </a:ext>
            </a:extLst>
          </p:cNvPr>
          <p:cNvSpPr>
            <a:spLocks noGrp="1"/>
          </p:cNvSpPr>
          <p:nvPr>
            <p:ph type="title"/>
          </p:nvPr>
        </p:nvSpPr>
        <p:spPr/>
        <p:txBody>
          <a:bodyPr/>
          <a:lstStyle/>
          <a:p>
            <a:endParaRPr lang="nl-NL"/>
          </a:p>
        </p:txBody>
      </p:sp>
      <p:pic>
        <p:nvPicPr>
          <p:cNvPr id="3" name="Afbeelding 1">
            <a:extLst>
              <a:ext uri="{FF2B5EF4-FFF2-40B4-BE49-F238E27FC236}">
                <a16:creationId xmlns:a16="http://schemas.microsoft.com/office/drawing/2014/main" id="{96F8854D-3022-4E75-24A5-AF39B6B5B6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917"/>
          <a:stretch/>
        </p:blipFill>
        <p:spPr bwMode="auto">
          <a:xfrm>
            <a:off x="1777841" y="-34273"/>
            <a:ext cx="14732318" cy="1031926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804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E2AB9-4BF2-3C80-73C9-1F88F1E9A0C0}"/>
              </a:ext>
            </a:extLst>
          </p:cNvPr>
          <p:cNvSpPr>
            <a:spLocks noGrp="1"/>
          </p:cNvSpPr>
          <p:nvPr>
            <p:ph type="title"/>
          </p:nvPr>
        </p:nvSpPr>
        <p:spPr/>
        <p:txBody>
          <a:bodyPr/>
          <a:lstStyle/>
          <a:p>
            <a:endParaRPr lang="nl-NL"/>
          </a:p>
        </p:txBody>
      </p:sp>
      <p:pic>
        <p:nvPicPr>
          <p:cNvPr id="3" name="Afbeelding 1" descr="oplossingsgericht_overall_poster_met_logo_jpeg.jpg">
            <a:extLst>
              <a:ext uri="{FF2B5EF4-FFF2-40B4-BE49-F238E27FC236}">
                <a16:creationId xmlns:a16="http://schemas.microsoft.com/office/drawing/2014/main" id="{04730773-F799-63F2-0E29-24B6A75FD3B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1817" y="-6016"/>
            <a:ext cx="14604366" cy="10293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527112"/>
      </p:ext>
    </p:extLst>
  </p:cSld>
  <p:clrMapOvr>
    <a:masterClrMapping/>
  </p:clrMapOvr>
</p:sld>
</file>

<file path=ppt/theme/theme1.xml><?xml version="1.0" encoding="utf-8"?>
<a:theme xmlns:a="http://schemas.openxmlformats.org/drawingml/2006/main" name="Office Theme">
  <a:themeElements>
    <a:clrScheme name="SBAR">
      <a:dk1>
        <a:srgbClr val="FFFFFF"/>
      </a:dk1>
      <a:lt1>
        <a:srgbClr val="E30251"/>
      </a:lt1>
      <a:dk2>
        <a:srgbClr val="FFFFFF"/>
      </a:dk2>
      <a:lt2>
        <a:srgbClr val="005689"/>
      </a:lt2>
      <a:accent1>
        <a:srgbClr val="E30251"/>
      </a:accent1>
      <a:accent2>
        <a:srgbClr val="FFFFFF"/>
      </a:accent2>
      <a:accent3>
        <a:srgbClr val="005689"/>
      </a:accent3>
      <a:accent4>
        <a:srgbClr val="005689"/>
      </a:accent4>
      <a:accent5>
        <a:srgbClr val="E30251"/>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105</TotalTime>
  <Words>1448</Words>
  <Application>Microsoft Office PowerPoint</Application>
  <PresentationFormat>Aangepast</PresentationFormat>
  <Paragraphs>160</Paragraphs>
  <Slides>28</Slides>
  <Notes>8</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28</vt:i4>
      </vt:variant>
    </vt:vector>
  </HeadingPairs>
  <TitlesOfParts>
    <vt:vector size="35" baseType="lpstr">
      <vt:lpstr>Arial</vt:lpstr>
      <vt:lpstr>Google Sans</vt:lpstr>
      <vt:lpstr>Source Sans Pro Bold</vt:lpstr>
      <vt:lpstr>Aptos</vt:lpstr>
      <vt:lpstr>Calibri</vt:lpstr>
      <vt:lpstr>Wingdings</vt:lpstr>
      <vt:lpstr>Office Theme</vt:lpstr>
      <vt:lpstr>Workshop: Oplossingsgerichte gespreksvoering</vt:lpstr>
      <vt:lpstr>Inhoud workshop</vt:lpstr>
      <vt:lpstr>Inventarisatie  Op een schaal van 0 tot 10:  Wat weet jij al van oplossingsgericht werken?</vt:lpstr>
      <vt:lpstr>Doel vandaag: kijken vanuit OGW visie:   Als iets voor jou werkt, doe er meer van  Als het voor jou niet werkt doe iets anders  Jij bent de expert van jouw werkwijze  Probeer iets toe te voegen aan wat je al weet en kunt.  Ontdek en gebruik wat je nodig hebt.</vt:lpstr>
      <vt:lpstr>PowerPoint-presentatie</vt:lpstr>
      <vt:lpstr>Oplossingsgericht werken</vt:lpstr>
      <vt:lpstr>Sterkte perspectief</vt:lpstr>
      <vt:lpstr>PowerPoint-presentatie</vt:lpstr>
      <vt:lpstr>PowerPoint-presentatie</vt:lpstr>
      <vt:lpstr>Realistische oplossing die bij je past</vt:lpstr>
      <vt:lpstr>Gesprek 1</vt:lpstr>
      <vt:lpstr>Gesprek 2</vt:lpstr>
      <vt:lpstr>Probleem of beperking</vt:lpstr>
      <vt:lpstr>Behandel een beperking als een problem en je mislukt.  Behandel een problem als een beperking en je wordt moedeloos</vt:lpstr>
      <vt:lpstr>Oplossingsgerichte benadering</vt:lpstr>
      <vt:lpstr>Positieve eigenschappen</vt:lpstr>
      <vt:lpstr>2 tools verder uitgewerkt:  1. Oplossingsgericht taalgebruik 2. Oplossingsgerichte samengestelde doelen</vt:lpstr>
      <vt:lpstr>Tool 1: Oplossingsgericht taalgebruik</vt:lpstr>
      <vt:lpstr>Contact</vt:lpstr>
      <vt:lpstr>Open vragen (gericht op de gewenste toekomst)</vt:lpstr>
      <vt:lpstr>Complimenten (1)</vt:lpstr>
      <vt:lpstr>Complimenten (2)</vt:lpstr>
      <vt:lpstr>Oefenen met casus</vt:lpstr>
      <vt:lpstr>Tool 2:  Oplossingsgerichte samengestelde doelen</vt:lpstr>
      <vt:lpstr>Motivatie</vt:lpstr>
      <vt:lpstr>Doelen stellen van klacht naar wens</vt:lpstr>
      <vt:lpstr>Opdracht  Maak een binnenste en buitenste cirkel op je papier. Schrijf in de binnenste cirkel waar je binnen je werk tevreden mee bent Schrijf in de buitenste cirkel iets waar je niet tevreden mee bent. Buig dit van klacht naar wens ( wat wil je dat ervoor in de plaats komt) Maak dit een positief doel. Wissel deze uit.  </vt:lpstr>
      <vt:lpstr>Voor vragen of opmerkingen over het SBAR-template verpleeghuiszorg mail naar Postbus UKON Eerstelijnsgeneeskunde:  ukon.elg@radboudumc.nl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Presentatie SBAR</dc:title>
  <dc:creator>Tange, Lenny</dc:creator>
  <cp:lastModifiedBy>Lenny Tange</cp:lastModifiedBy>
  <cp:revision>10</cp:revision>
  <dcterms:created xsi:type="dcterms:W3CDTF">2006-08-16T00:00:00Z</dcterms:created>
  <dcterms:modified xsi:type="dcterms:W3CDTF">2025-10-30T13:56:31Z</dcterms:modified>
  <dc:identifier>DAGZ0g_U7yY</dc:identifier>
</cp:coreProperties>
</file>