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64" r:id="rId2"/>
    <p:sldId id="263" r:id="rId3"/>
    <p:sldId id="259" r:id="rId4"/>
    <p:sldId id="257" r:id="rId5"/>
    <p:sldId id="265" r:id="rId6"/>
    <p:sldId id="266" r:id="rId7"/>
    <p:sldId id="258" r:id="rId8"/>
    <p:sldId id="267" r:id="rId9"/>
    <p:sldId id="268" r:id="rId10"/>
    <p:sldId id="269" r:id="rId11"/>
    <p:sldId id="260" r:id="rId12"/>
    <p:sldId id="262" r:id="rId13"/>
    <p:sldId id="270" r:id="rId14"/>
    <p:sldId id="271" r:id="rId15"/>
    <p:sldId id="272" r:id="rId16"/>
    <p:sldId id="273" r:id="rId17"/>
    <p:sldId id="274" r:id="rId18"/>
    <p:sldId id="275" r:id="rId19"/>
    <p:sldId id="276" r:id="rId20"/>
    <p:sldId id="277" r:id="rId21"/>
    <p:sldId id="278" r:id="rId22"/>
    <p:sldId id="279" r:id="rId23"/>
  </p:sldIdLst>
  <p:sldSz cx="18288000" cy="10287000"/>
  <p:notesSz cx="6858000" cy="9144000"/>
  <p:embeddedFontLst>
    <p:embeddedFont>
      <p:font typeface="Source Sans Pro Bold" panose="020B0604020202020204" charset="0"/>
      <p:regular r:id="rId24"/>
      <p:bold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689"/>
    <a:srgbClr val="E302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52" d="100"/>
          <a:sy n="52" d="100"/>
        </p:scale>
        <p:origin x="850"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tx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A66D25FD-6BF8-D052-10E1-B75B0BE03BD0}"/>
              </a:ext>
            </a:extLst>
          </p:cNvPr>
          <p:cNvPicPr>
            <a:picLocks noChangeAspect="1"/>
          </p:cNvPicPr>
          <p:nvPr userDrawn="1"/>
        </p:nvPicPr>
        <p:blipFill>
          <a:blip r:embed="rId2"/>
          <a:stretch>
            <a:fillRect/>
          </a:stretch>
        </p:blipFill>
        <p:spPr>
          <a:xfrm>
            <a:off x="0" y="0"/>
            <a:ext cx="18403348" cy="10287000"/>
          </a:xfrm>
          <a:prstGeom prst="rect">
            <a:avLst/>
          </a:prstGeom>
        </p:spPr>
      </p:pic>
      <p:sp>
        <p:nvSpPr>
          <p:cNvPr id="8" name="Titel 7">
            <a:extLst>
              <a:ext uri="{FF2B5EF4-FFF2-40B4-BE49-F238E27FC236}">
                <a16:creationId xmlns:a16="http://schemas.microsoft.com/office/drawing/2014/main" id="{0BE03BB3-52C7-2F98-A3F2-C71798269BBA}"/>
              </a:ext>
            </a:extLst>
          </p:cNvPr>
          <p:cNvSpPr>
            <a:spLocks noGrp="1"/>
          </p:cNvSpPr>
          <p:nvPr>
            <p:ph type="title"/>
          </p:nvPr>
        </p:nvSpPr>
        <p:spPr>
          <a:xfrm>
            <a:off x="5086874" y="8267700"/>
            <a:ext cx="8229600" cy="1143000"/>
          </a:xfrm>
        </p:spPr>
        <p:txBody>
          <a:bodyPr/>
          <a:lstStyle>
            <a:lvl1pPr>
              <a:defRPr sz="5400"/>
            </a:lvl1pPr>
          </a:lstStyle>
          <a:p>
            <a:r>
              <a:rPr lang="nl-NL" dirty="0"/>
              <a:t>Klik om stijl te bewerken</a:t>
            </a:r>
          </a:p>
        </p:txBody>
      </p:sp>
    </p:spTree>
    <p:extLst>
      <p:ext uri="{BB962C8B-B14F-4D97-AF65-F5344CB8AC3E}">
        <p14:creationId xmlns:p14="http://schemas.microsoft.com/office/powerpoint/2010/main" val="2579211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cht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6F23C031-A0B2-2715-3DEE-0DF0BA5CE6B1}"/>
              </a:ext>
            </a:extLst>
          </p:cNvPr>
          <p:cNvPicPr>
            <a:picLocks noChangeAspect="1"/>
          </p:cNvPicPr>
          <p:nvPr userDrawn="1"/>
        </p:nvPicPr>
        <p:blipFill>
          <a:blip r:embed="rId2"/>
          <a:stretch>
            <a:fillRect/>
          </a:stretch>
        </p:blipFill>
        <p:spPr>
          <a:xfrm>
            <a:off x="0" y="0"/>
            <a:ext cx="18332567" cy="10287000"/>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516717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ink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77FE292F-0734-3C03-4E7C-B23AA0FFD8F2}"/>
              </a:ext>
            </a:extLst>
          </p:cNvPr>
          <p:cNvPicPr>
            <a:picLocks noChangeAspect="1"/>
          </p:cNvPicPr>
          <p:nvPr userDrawn="1"/>
        </p:nvPicPr>
        <p:blipFill>
          <a:blip r:embed="rId2"/>
          <a:stretch>
            <a:fillRect/>
          </a:stretch>
        </p:blipFill>
        <p:spPr>
          <a:xfrm>
            <a:off x="2628" y="0"/>
            <a:ext cx="18285372" cy="10284051"/>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86873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uw rechts">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D302F034-358F-FE7A-9EBA-04918EA5B18C}"/>
              </a:ext>
            </a:extLst>
          </p:cNvPr>
          <p:cNvPicPr>
            <a:picLocks noChangeAspect="1"/>
          </p:cNvPicPr>
          <p:nvPr userDrawn="1"/>
        </p:nvPicPr>
        <p:blipFill>
          <a:blip r:embed="rId2"/>
          <a:stretch>
            <a:fillRect/>
          </a:stretch>
        </p:blipFill>
        <p:spPr>
          <a:xfrm>
            <a:off x="0" y="0"/>
            <a:ext cx="18364200" cy="10303032"/>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282947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uw links">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id="{180898DC-B50D-162E-7FFD-FBD130FED9DA}"/>
              </a:ext>
            </a:extLst>
          </p:cNvPr>
          <p:cNvPicPr>
            <a:picLocks noChangeAspect="1"/>
          </p:cNvPicPr>
          <p:nvPr userDrawn="1"/>
        </p:nvPicPr>
        <p:blipFill>
          <a:blip r:embed="rId2"/>
          <a:stretch>
            <a:fillRect/>
          </a:stretch>
        </p:blipFill>
        <p:spPr>
          <a:xfrm>
            <a:off x="0" y="0"/>
            <a:ext cx="18364200" cy="10310005"/>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94456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roze">
    <p:bg>
      <p:bgPr>
        <a:solidFill>
          <a:srgbClr val="E30251"/>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18DADAAD-3408-3B6E-22E2-2C267F667EC3}"/>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2357394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blauw">
    <p:bg>
      <p:bgPr>
        <a:solidFill>
          <a:srgbClr val="005689"/>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880F1E53-7A8E-096A-380F-54023705D27D}"/>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959596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fsluiting">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8400C149-752A-0F2E-9A96-9EF76A454E34}"/>
              </a:ext>
            </a:extLst>
          </p:cNvPr>
          <p:cNvPicPr>
            <a:picLocks noChangeAspect="1"/>
          </p:cNvPicPr>
          <p:nvPr userDrawn="1"/>
        </p:nvPicPr>
        <p:blipFill>
          <a:blip r:embed="rId2"/>
          <a:stretch>
            <a:fillRect/>
          </a:stretch>
        </p:blipFill>
        <p:spPr>
          <a:xfrm>
            <a:off x="0" y="0"/>
            <a:ext cx="18374710" cy="10287000"/>
          </a:xfrm>
          <a:prstGeom prst="rect">
            <a:avLst/>
          </a:prstGeom>
        </p:spPr>
      </p:pic>
      <p:sp>
        <p:nvSpPr>
          <p:cNvPr id="8" name="Titel 7">
            <a:extLst>
              <a:ext uri="{FF2B5EF4-FFF2-40B4-BE49-F238E27FC236}">
                <a16:creationId xmlns:a16="http://schemas.microsoft.com/office/drawing/2014/main" id="{24798DC8-146C-133E-0CD4-6286E6986055}"/>
              </a:ext>
            </a:extLst>
          </p:cNvPr>
          <p:cNvSpPr>
            <a:spLocks noGrp="1"/>
          </p:cNvSpPr>
          <p:nvPr>
            <p:ph type="title"/>
          </p:nvPr>
        </p:nvSpPr>
        <p:spPr>
          <a:xfrm>
            <a:off x="5029200" y="1028700"/>
            <a:ext cx="8229600" cy="1143000"/>
          </a:xfrm>
        </p:spPr>
        <p:txBody>
          <a:bodyPr>
            <a:normAutofit/>
          </a:bodyPr>
          <a:lstStyle>
            <a:lvl1pPr>
              <a:defRPr sz="5400">
                <a:solidFill>
                  <a:schemeClr val="bg1"/>
                </a:solidFill>
              </a:defRPr>
            </a:lvl1pPr>
          </a:lstStyle>
          <a:p>
            <a:r>
              <a:rPr lang="nl-NL" dirty="0"/>
              <a:t>Klik om stijl te bewerken</a:t>
            </a:r>
          </a:p>
        </p:txBody>
      </p:sp>
    </p:spTree>
    <p:extLst>
      <p:ext uri="{BB962C8B-B14F-4D97-AF65-F5344CB8AC3E}">
        <p14:creationId xmlns:p14="http://schemas.microsoft.com/office/powerpoint/2010/main" val="306637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10/30/2025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2"/>
                </a:solidFill>
              </a:defRPr>
            </a:lvl1pPr>
          </a:lstStyle>
          <a:p>
            <a:fld id="{B6F15528-21DE-4FAA-801E-634DDDAF4B2B}" type="slidenum">
              <a:rPr lang="en-US" smtClean="0"/>
              <a:pPr/>
              <a:t>‹nr.›</a:t>
            </a:fld>
            <a:endParaRPr lang="en-US" dirty="0"/>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62" r:id="rId5"/>
    <p:sldLayoutId id="2147483663" r:id="rId6"/>
    <p:sldLayoutId id="2147483659" r:id="rId7"/>
    <p:sldLayoutId id="2147483660" r:id="rId8"/>
    <p:sldLayoutId id="2147483661" r:id="rId9"/>
  </p:sldLayoutIdLst>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 Id="rId5" Type="http://schemas.openxmlformats.org/officeDocument/2006/relationships/hyperlink" Target="https://www.toolshero.nl/leiderschap/groepsrollen-benne-sheats/" TargetMode="External"/><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s://www.toolshero.nl/psychologie/motivatie/herzberg-two-factor-theory/"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228600" y="5753100"/>
            <a:ext cx="2743200" cy="1509712"/>
          </a:xfrm>
          <a:custGeom>
            <a:avLst/>
            <a:gdLst/>
            <a:ahLst/>
            <a:cxnLst/>
            <a:rect l="l" t="t" r="r" b="b"/>
            <a:pathLst>
              <a:path w="6252005" h="6252005">
                <a:moveTo>
                  <a:pt x="0" y="0"/>
                </a:moveTo>
                <a:lnTo>
                  <a:pt x="6252004" y="0"/>
                </a:lnTo>
                <a:lnTo>
                  <a:pt x="6252004" y="6252005"/>
                </a:lnTo>
                <a:lnTo>
                  <a:pt x="0" y="6252005"/>
                </a:lnTo>
                <a:lnTo>
                  <a:pt x="0" y="0"/>
                </a:lnTo>
                <a:close/>
              </a:path>
            </a:pathLst>
          </a:custGeom>
          <a:blipFill>
            <a:blip r:embed="rId2"/>
            <a:stretch>
              <a:fillRect t="-46840" b="-48511"/>
            </a:stretch>
          </a:blipFill>
        </p:spPr>
        <p:txBody>
          <a:bodyPr/>
          <a:lstStyle/>
          <a:p>
            <a:endParaRPr lang="nl-NL"/>
          </a:p>
        </p:txBody>
      </p:sp>
      <p:sp>
        <p:nvSpPr>
          <p:cNvPr id="3" name="TextBox 3"/>
          <p:cNvSpPr txBox="1"/>
          <p:nvPr/>
        </p:nvSpPr>
        <p:spPr>
          <a:xfrm>
            <a:off x="838199" y="1039295"/>
            <a:ext cx="16611600" cy="1344599"/>
          </a:xfrm>
          <a:prstGeom prst="rect">
            <a:avLst/>
          </a:prstGeom>
        </p:spPr>
        <p:txBody>
          <a:bodyPr wrap="square" lIns="0" tIns="0" rIns="0" bIns="0" rtlCol="0" anchor="t">
            <a:spAutoFit/>
          </a:bodyPr>
          <a:lstStyle/>
          <a:p>
            <a:pPr algn="ctr">
              <a:lnSpc>
                <a:spcPts val="11200"/>
              </a:lnSpc>
            </a:pPr>
            <a:r>
              <a:rPr lang="en-US" sz="8000" b="1" dirty="0">
                <a:solidFill>
                  <a:srgbClr val="E30251"/>
                </a:solidFill>
                <a:latin typeface="Source Sans Pro Bold"/>
                <a:ea typeface="Source Sans Pro Bold"/>
                <a:cs typeface="Source Sans Pro Bold"/>
                <a:sym typeface="Source Sans Pro Bold"/>
              </a:rPr>
              <a:t>De </a:t>
            </a:r>
            <a:r>
              <a:rPr lang="en-US" sz="8000" b="1" dirty="0" err="1">
                <a:solidFill>
                  <a:srgbClr val="E30251"/>
                </a:solidFill>
                <a:latin typeface="Source Sans Pro Bold"/>
                <a:ea typeface="Source Sans Pro Bold"/>
                <a:cs typeface="Source Sans Pro Bold"/>
                <a:sym typeface="Source Sans Pro Bold"/>
              </a:rPr>
              <a:t>groepsrollen</a:t>
            </a:r>
            <a:r>
              <a:rPr lang="en-US" sz="8000" b="1" dirty="0">
                <a:solidFill>
                  <a:srgbClr val="E30251"/>
                </a:solidFill>
                <a:latin typeface="Source Sans Pro Bold"/>
                <a:ea typeface="Source Sans Pro Bold"/>
                <a:cs typeface="Source Sans Pro Bold"/>
                <a:sym typeface="Source Sans Pro Bold"/>
              </a:rPr>
              <a:t> van Benne </a:t>
            </a:r>
            <a:r>
              <a:rPr lang="en-US" sz="8000" b="1" dirty="0" err="1">
                <a:solidFill>
                  <a:srgbClr val="E30251"/>
                </a:solidFill>
                <a:latin typeface="Source Sans Pro Bold"/>
                <a:ea typeface="Source Sans Pro Bold"/>
                <a:cs typeface="Source Sans Pro Bold"/>
                <a:sym typeface="Source Sans Pro Bold"/>
              </a:rPr>
              <a:t>en</a:t>
            </a:r>
            <a:r>
              <a:rPr lang="en-US" sz="8000" b="1" dirty="0">
                <a:solidFill>
                  <a:srgbClr val="E30251"/>
                </a:solidFill>
                <a:latin typeface="Source Sans Pro Bold"/>
                <a:ea typeface="Source Sans Pro Bold"/>
                <a:cs typeface="Source Sans Pro Bold"/>
                <a:sym typeface="Source Sans Pro Bold"/>
              </a:rPr>
              <a:t> </a:t>
            </a:r>
            <a:r>
              <a:rPr lang="en-US" sz="8000" b="1" dirty="0" err="1">
                <a:solidFill>
                  <a:srgbClr val="E30251"/>
                </a:solidFill>
                <a:latin typeface="Source Sans Pro Bold"/>
                <a:ea typeface="Source Sans Pro Bold"/>
                <a:cs typeface="Source Sans Pro Bold"/>
                <a:sym typeface="Source Sans Pro Bold"/>
              </a:rPr>
              <a:t>Sheats</a:t>
            </a:r>
            <a:endParaRPr lang="en-US" sz="8000" b="1" dirty="0">
              <a:solidFill>
                <a:srgbClr val="E30251"/>
              </a:solidFill>
              <a:latin typeface="Source Sans Pro Bold"/>
              <a:ea typeface="Source Sans Pro Bold"/>
              <a:cs typeface="Source Sans Pro Bold"/>
              <a:sym typeface="Source Sans Pro Bold"/>
            </a:endParaRPr>
          </a:p>
        </p:txBody>
      </p:sp>
      <p:sp>
        <p:nvSpPr>
          <p:cNvPr id="11" name="Titel 10">
            <a:extLst>
              <a:ext uri="{FF2B5EF4-FFF2-40B4-BE49-F238E27FC236}">
                <a16:creationId xmlns:a16="http://schemas.microsoft.com/office/drawing/2014/main" id="{6705B55C-2E01-A36D-B336-564B67E0CC90}"/>
              </a:ext>
            </a:extLst>
          </p:cNvPr>
          <p:cNvSpPr>
            <a:spLocks noGrp="1"/>
          </p:cNvSpPr>
          <p:nvPr>
            <p:ph type="title"/>
          </p:nvPr>
        </p:nvSpPr>
        <p:spPr>
          <a:xfrm>
            <a:off x="1143000" y="8211090"/>
            <a:ext cx="16002000" cy="1143000"/>
          </a:xfrm>
        </p:spPr>
        <p:txBody>
          <a:bodyPr>
            <a:normAutofit fontScale="90000"/>
          </a:bodyPr>
          <a:lstStyle/>
          <a:p>
            <a:r>
              <a:rPr lang="nl-NL" dirty="0"/>
              <a:t>12 taakrollen en 6 persoonlijke en/of sociale rollen die nodig zijn om een project te starten en te voltooien. </a:t>
            </a:r>
            <a:br>
              <a:rPr lang="nl-NL" dirty="0"/>
            </a:br>
            <a:r>
              <a:rPr lang="nl-NL" dirty="0"/>
              <a:t>8 disfunctionele rollen </a:t>
            </a:r>
          </a:p>
        </p:txBody>
      </p:sp>
      <p:sp>
        <p:nvSpPr>
          <p:cNvPr id="4" name="Freeform 13">
            <a:extLst>
              <a:ext uri="{FF2B5EF4-FFF2-40B4-BE49-F238E27FC236}">
                <a16:creationId xmlns:a16="http://schemas.microsoft.com/office/drawing/2014/main" id="{9A723720-D3FE-0991-126F-E9316BF9D12A}"/>
              </a:ext>
            </a:extLst>
          </p:cNvPr>
          <p:cNvSpPr/>
          <p:nvPr/>
        </p:nvSpPr>
        <p:spPr>
          <a:xfrm>
            <a:off x="14318809" y="6134100"/>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3"/>
            <a:stretch>
              <a:fillRect/>
            </a:stretch>
          </a:blipFill>
        </p:spPr>
        <p:txBody>
          <a:bodyPr/>
          <a:lstStyle/>
          <a:p>
            <a:endParaRPr lang="nl-NL"/>
          </a:p>
        </p:txBody>
      </p:sp>
      <p:sp>
        <p:nvSpPr>
          <p:cNvPr id="6" name="TextBox 3">
            <a:extLst>
              <a:ext uri="{FF2B5EF4-FFF2-40B4-BE49-F238E27FC236}">
                <a16:creationId xmlns:a16="http://schemas.microsoft.com/office/drawing/2014/main" id="{B75DBA1E-4781-BA4C-C997-86A49597F13E}"/>
              </a:ext>
            </a:extLst>
          </p:cNvPr>
          <p:cNvSpPr txBox="1"/>
          <p:nvPr/>
        </p:nvSpPr>
        <p:spPr>
          <a:xfrm>
            <a:off x="1200674" y="1994664"/>
            <a:ext cx="16002000" cy="1224246"/>
          </a:xfrm>
          <a:prstGeom prst="rect">
            <a:avLst/>
          </a:prstGeom>
        </p:spPr>
        <p:txBody>
          <a:bodyPr wrap="square" lIns="0" tIns="0" rIns="0" bIns="0" rtlCol="0" anchor="t">
            <a:spAutoFit/>
          </a:bodyPr>
          <a:lstStyle/>
          <a:p>
            <a:pPr algn="ctr">
              <a:lnSpc>
                <a:spcPts val="11200"/>
              </a:lnSpc>
            </a:pPr>
            <a:r>
              <a:rPr lang="en-US" sz="3600" b="1" i="1" dirty="0">
                <a:solidFill>
                  <a:srgbClr val="E30251"/>
                </a:solidFill>
                <a:latin typeface="Source Sans Pro Bold"/>
                <a:ea typeface="Source Sans Pro Bold"/>
                <a:cs typeface="Source Sans Pro Bold"/>
                <a:sym typeface="Source Sans Pro Bold"/>
              </a:rPr>
              <a:t>In het </a:t>
            </a:r>
            <a:r>
              <a:rPr lang="en-US" sz="3600" b="1" i="1" dirty="0" err="1">
                <a:solidFill>
                  <a:srgbClr val="E30251"/>
                </a:solidFill>
                <a:latin typeface="Source Sans Pro Bold"/>
                <a:ea typeface="Source Sans Pro Bold"/>
                <a:cs typeface="Source Sans Pro Bold"/>
                <a:sym typeface="Source Sans Pro Bold"/>
              </a:rPr>
              <a:t>kader</a:t>
            </a:r>
            <a:r>
              <a:rPr lang="en-US" sz="3600" b="1" i="1" dirty="0">
                <a:solidFill>
                  <a:srgbClr val="E30251"/>
                </a:solidFill>
                <a:latin typeface="Source Sans Pro Bold"/>
                <a:ea typeface="Source Sans Pro Bold"/>
                <a:cs typeface="Source Sans Pro Bold"/>
                <a:sym typeface="Source Sans Pro Bold"/>
              </a:rPr>
              <a:t> van de </a:t>
            </a:r>
            <a:r>
              <a:rPr lang="en-US" sz="3600" b="1" i="1" dirty="0" err="1">
                <a:solidFill>
                  <a:srgbClr val="E30251"/>
                </a:solidFill>
                <a:latin typeface="Source Sans Pro Bold"/>
                <a:ea typeface="Source Sans Pro Bold"/>
                <a:cs typeface="Source Sans Pro Bold"/>
                <a:sym typeface="Source Sans Pro Bold"/>
              </a:rPr>
              <a:t>implementatie</a:t>
            </a:r>
            <a:r>
              <a:rPr lang="en-US" sz="3600" b="1" i="1" dirty="0">
                <a:solidFill>
                  <a:srgbClr val="E30251"/>
                </a:solidFill>
                <a:latin typeface="Source Sans Pro Bold"/>
                <a:ea typeface="Source Sans Pro Bold"/>
                <a:cs typeface="Source Sans Pro Bold"/>
                <a:sym typeface="Source Sans Pro Bold"/>
              </a:rPr>
              <a:t> van de SBAR</a:t>
            </a:r>
          </a:p>
        </p:txBody>
      </p:sp>
      <p:pic>
        <p:nvPicPr>
          <p:cNvPr id="5" name="Picture 2" descr="BENNE AND SHEATS' GROUP ROLES | Crowe Associates">
            <a:extLst>
              <a:ext uri="{FF2B5EF4-FFF2-40B4-BE49-F238E27FC236}">
                <a16:creationId xmlns:a16="http://schemas.microsoft.com/office/drawing/2014/main" id="{C4C00FCF-591B-733D-0C79-F36CD74620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19849" y="3510462"/>
            <a:ext cx="5448300" cy="359587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C4A601-97C7-0AF3-13A7-30B8496CEF7B}"/>
              </a:ext>
            </a:extLst>
          </p:cNvPr>
          <p:cNvSpPr>
            <a:spLocks noGrp="1"/>
          </p:cNvSpPr>
          <p:nvPr>
            <p:ph type="title"/>
          </p:nvPr>
        </p:nvSpPr>
        <p:spPr/>
        <p:txBody>
          <a:bodyPr>
            <a:normAutofit/>
          </a:bodyPr>
          <a:lstStyle/>
          <a:p>
            <a:r>
              <a:rPr lang="nl-NL" sz="4800" dirty="0"/>
              <a:t>Taakrollen (6)</a:t>
            </a:r>
          </a:p>
        </p:txBody>
      </p:sp>
      <p:sp>
        <p:nvSpPr>
          <p:cNvPr id="3" name="Tijdelijke aanduiding voor inhoud 2">
            <a:extLst>
              <a:ext uri="{FF2B5EF4-FFF2-40B4-BE49-F238E27FC236}">
                <a16:creationId xmlns:a16="http://schemas.microsoft.com/office/drawing/2014/main" id="{F648AB33-8D05-1DC4-BD05-30633376384F}"/>
              </a:ext>
            </a:extLst>
          </p:cNvPr>
          <p:cNvSpPr>
            <a:spLocks noGrp="1"/>
          </p:cNvSpPr>
          <p:nvPr>
            <p:ph sz="quarter" idx="10"/>
          </p:nvPr>
        </p:nvSpPr>
        <p:spPr/>
        <p:txBody>
          <a:bodyPr>
            <a:normAutofit/>
          </a:bodyPr>
          <a:lstStyle/>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11. Procedurebewaker (</a:t>
            </a:r>
            <a:r>
              <a:rPr lang="nl-NL" sz="3600" b="1" dirty="0" err="1">
                <a:solidFill>
                  <a:srgbClr val="005689"/>
                </a:solidFill>
                <a:effectLst/>
                <a:ea typeface="Times New Roman" panose="02020603050405020304" pitchFamily="18" charset="0"/>
                <a:cs typeface="Arial" panose="020B0604020202020204" pitchFamily="34" charset="0"/>
              </a:rPr>
              <a:t>procedural</a:t>
            </a:r>
            <a:r>
              <a:rPr lang="nl-NL" sz="3600" b="1" dirty="0">
                <a:solidFill>
                  <a:srgbClr val="005689"/>
                </a:solidFill>
                <a:effectLst/>
                <a:ea typeface="Times New Roman" panose="02020603050405020304" pitchFamily="18" charset="0"/>
                <a:cs typeface="Arial" panose="020B0604020202020204" pitchFamily="34" charset="0"/>
              </a:rPr>
              <a:t> </a:t>
            </a:r>
            <a:r>
              <a:rPr lang="nl-NL" sz="3600" b="1" dirty="0" err="1">
                <a:solidFill>
                  <a:srgbClr val="005689"/>
                </a:solidFill>
                <a:effectLst/>
                <a:ea typeface="Times New Roman" panose="02020603050405020304" pitchFamily="18" charset="0"/>
                <a:cs typeface="Arial" panose="020B0604020202020204" pitchFamily="34" charset="0"/>
              </a:rPr>
              <a:t>technician</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zorgt ervoor dat alle randvoorwaarden aanwezig zijn. Denk aan een juiste Skypeverbinding voor een conference call, de benodigde attributen om te brainstormen en de zaal en faciliteiten voor een middagvergadering. Hiermee vergemakkelijkt hij de teamdiscussie.</a:t>
            </a:r>
            <a:endParaRPr lang="nl-NL" sz="3600" dirty="0">
              <a:effectLst/>
              <a:ea typeface="Calibri" panose="020F0502020204030204" pitchFamily="34" charset="0"/>
              <a:cs typeface="Arial" panose="020B0604020202020204" pitchFamily="34" charset="0"/>
            </a:endParaRPr>
          </a:p>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12. Notulist (recorder)</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registreert alles wat gezegd wordt en zet ideeën en afspraken op papier, zodat elke teamlid weet wat er besproken is.</a:t>
            </a:r>
            <a:endParaRPr lang="nl-NL" sz="36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231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5689"/>
        </a:solidFill>
        <a:effectLst/>
      </p:bgPr>
    </p:bg>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8957F5E-8468-28C6-0F70-D8504A89E2E3}"/>
              </a:ext>
            </a:extLst>
          </p:cNvPr>
          <p:cNvSpPr>
            <a:spLocks noGrp="1"/>
          </p:cNvSpPr>
          <p:nvPr>
            <p:ph type="title"/>
          </p:nvPr>
        </p:nvSpPr>
        <p:spPr/>
        <p:txBody>
          <a:bodyPr/>
          <a:lstStyle/>
          <a:p>
            <a:pPr algn="l"/>
            <a:r>
              <a:rPr lang="nl-NL" sz="5400" dirty="0"/>
              <a:t>Persoonlijke en/of sociale rollen:</a:t>
            </a:r>
            <a:br>
              <a:rPr lang="nl-NL" sz="5400" dirty="0"/>
            </a:br>
            <a:br>
              <a:rPr lang="nl-NL" sz="5400" dirty="0"/>
            </a:br>
            <a:r>
              <a:rPr lang="nl-NL" sz="3600" b="0" dirty="0">
                <a:effectLst/>
                <a:latin typeface="+mn-lt"/>
                <a:ea typeface="Times New Roman" panose="02020603050405020304" pitchFamily="18" charset="0"/>
                <a:cs typeface="Arial" panose="020B0604020202020204" pitchFamily="34" charset="0"/>
              </a:rPr>
              <a:t>Interpersoonlijke relaties binnen een team hebben invloed op het succesvol functioneren. Deze rollen dragen bij aan het positieve functioneren van een team. </a:t>
            </a:r>
            <a:br>
              <a:rPr lang="nl-NL" sz="3600" b="0" dirty="0">
                <a:effectLst/>
                <a:latin typeface="+mn-lt"/>
                <a:ea typeface="Times New Roman" panose="02020603050405020304" pitchFamily="18" charset="0"/>
                <a:cs typeface="Arial" panose="020B0604020202020204" pitchFamily="34" charset="0"/>
              </a:rPr>
            </a:br>
            <a:r>
              <a:rPr lang="nl-NL" sz="3600" b="0" dirty="0">
                <a:effectLst/>
                <a:latin typeface="+mn-lt"/>
                <a:ea typeface="Times New Roman" panose="02020603050405020304" pitchFamily="18" charset="0"/>
                <a:cs typeface="Arial" panose="020B0604020202020204" pitchFamily="34" charset="0"/>
              </a:rPr>
              <a:t>Zijn de onderlinge banden goed en respecteren teamleden elkaar, dan leidt dat tot goede resultaten. </a:t>
            </a:r>
            <a:br>
              <a:rPr lang="nl-NL" sz="3600" b="0" dirty="0">
                <a:effectLst/>
                <a:latin typeface="+mn-lt"/>
                <a:ea typeface="Times New Roman" panose="02020603050405020304" pitchFamily="18" charset="0"/>
                <a:cs typeface="Arial" panose="020B0604020202020204" pitchFamily="34" charset="0"/>
              </a:rPr>
            </a:br>
            <a:r>
              <a:rPr lang="nl-NL" sz="3600" b="0" dirty="0">
                <a:effectLst/>
                <a:latin typeface="+mn-lt"/>
                <a:ea typeface="Times New Roman" panose="02020603050405020304" pitchFamily="18" charset="0"/>
                <a:cs typeface="Arial" panose="020B0604020202020204" pitchFamily="34" charset="0"/>
              </a:rPr>
              <a:t>Spelen er onderlinge conflicten en is er strijd, dan komt dit het resultaat niet ten goede. </a:t>
            </a:r>
            <a:br>
              <a:rPr lang="nl-NL" sz="3600" b="0" dirty="0">
                <a:effectLst/>
                <a:latin typeface="+mn-lt"/>
                <a:ea typeface="Times New Roman" panose="02020603050405020304" pitchFamily="18" charset="0"/>
                <a:cs typeface="Arial" panose="020B0604020202020204" pitchFamily="34" charset="0"/>
              </a:rPr>
            </a:br>
            <a:r>
              <a:rPr lang="nl-NL" sz="3600" b="0" dirty="0">
                <a:effectLst/>
                <a:latin typeface="+mn-lt"/>
                <a:ea typeface="Times New Roman" panose="02020603050405020304" pitchFamily="18" charset="0"/>
                <a:cs typeface="Arial" panose="020B0604020202020204" pitchFamily="34" charset="0"/>
              </a:rPr>
              <a:t>In deze categorie onderscheiden Benne en </a:t>
            </a:r>
            <a:r>
              <a:rPr lang="nl-NL" sz="3600" b="0" dirty="0" err="1">
                <a:effectLst/>
                <a:latin typeface="+mn-lt"/>
                <a:ea typeface="Times New Roman" panose="02020603050405020304" pitchFamily="18" charset="0"/>
                <a:cs typeface="Arial" panose="020B0604020202020204" pitchFamily="34" charset="0"/>
              </a:rPr>
              <a:t>Sheats</a:t>
            </a:r>
            <a:r>
              <a:rPr lang="nl-NL" sz="3600" b="0" dirty="0">
                <a:effectLst/>
                <a:latin typeface="+mn-lt"/>
                <a:ea typeface="Times New Roman" panose="02020603050405020304" pitchFamily="18" charset="0"/>
                <a:cs typeface="Arial" panose="020B0604020202020204" pitchFamily="34" charset="0"/>
              </a:rPr>
              <a:t> 6 rollen.</a:t>
            </a:r>
            <a:endParaRPr lang="nl-NL" sz="7200" b="0" dirty="0">
              <a:latin typeface="+mn-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9A4A7C4D-44BF-270D-2B3F-8AE1E207B6D2}"/>
              </a:ext>
            </a:extLst>
          </p:cNvPr>
          <p:cNvSpPr>
            <a:spLocks noGrp="1"/>
          </p:cNvSpPr>
          <p:nvPr>
            <p:ph sz="quarter" idx="10"/>
          </p:nvPr>
        </p:nvSpPr>
        <p:spPr/>
        <p:txBody>
          <a:bodyPr>
            <a:normAutofit/>
          </a:bodyPr>
          <a:lstStyle/>
          <a:p>
            <a:pPr marL="514350" indent="-514350">
              <a:buAutoNum type="arabicPeriod"/>
            </a:pPr>
            <a:r>
              <a:rPr lang="nl-NL" sz="3600" dirty="0"/>
              <a:t>Aanvoerder (</a:t>
            </a:r>
            <a:r>
              <a:rPr lang="nl-NL" sz="3600" dirty="0" err="1"/>
              <a:t>encourager</a:t>
            </a:r>
            <a:r>
              <a:rPr lang="nl-NL" sz="3600" dirty="0"/>
              <a:t>)</a:t>
            </a:r>
          </a:p>
          <a:p>
            <a:pPr marL="514350" indent="-514350">
              <a:buAutoNum type="arabicPeriod"/>
            </a:pPr>
            <a:r>
              <a:rPr lang="nl-NL" sz="3600" dirty="0"/>
              <a:t>Harmoniezoeker (</a:t>
            </a:r>
            <a:r>
              <a:rPr lang="nl-NL" sz="3600" dirty="0" err="1"/>
              <a:t>harmonizer</a:t>
            </a:r>
            <a:r>
              <a:rPr lang="nl-NL" sz="3600" dirty="0"/>
              <a:t>)</a:t>
            </a:r>
          </a:p>
          <a:p>
            <a:pPr marL="514350" indent="-514350">
              <a:buAutoNum type="arabicPeriod"/>
            </a:pPr>
            <a:r>
              <a:rPr lang="nl-NL" sz="3600" dirty="0"/>
              <a:t>Onderhandelaar (</a:t>
            </a:r>
            <a:r>
              <a:rPr lang="nl-NL" sz="3600" dirty="0" err="1"/>
              <a:t>compromiser</a:t>
            </a:r>
            <a:r>
              <a:rPr lang="nl-NL" sz="3600" dirty="0"/>
              <a:t>)</a:t>
            </a:r>
          </a:p>
          <a:p>
            <a:pPr marL="514350" indent="-514350">
              <a:buAutoNum type="arabicPeriod"/>
            </a:pPr>
            <a:r>
              <a:rPr lang="nl-NL" sz="3600" dirty="0"/>
              <a:t>Poortwachter (gatekeeper/</a:t>
            </a:r>
            <a:r>
              <a:rPr lang="nl-NL" sz="3600" dirty="0" err="1"/>
              <a:t>expediter</a:t>
            </a:r>
            <a:r>
              <a:rPr lang="nl-NL" sz="3600" dirty="0"/>
              <a:t>)</a:t>
            </a:r>
          </a:p>
          <a:p>
            <a:pPr marL="514350" indent="-514350">
              <a:buAutoNum type="arabicPeriod"/>
            </a:pPr>
            <a:r>
              <a:rPr lang="nl-NL" sz="3600" dirty="0"/>
              <a:t>Waarnemer (</a:t>
            </a:r>
            <a:r>
              <a:rPr lang="nl-NL" sz="3600" dirty="0" err="1"/>
              <a:t>observer</a:t>
            </a:r>
            <a:r>
              <a:rPr lang="nl-NL" sz="3600" dirty="0"/>
              <a:t>/commentator)</a:t>
            </a:r>
          </a:p>
          <a:p>
            <a:pPr marL="514350" indent="-514350">
              <a:buAutoNum type="arabicPeriod"/>
            </a:pPr>
            <a:r>
              <a:rPr lang="nl-NL" sz="3600" dirty="0"/>
              <a:t>Volger (</a:t>
            </a:r>
            <a:r>
              <a:rPr lang="nl-NL" sz="3600" dirty="0" err="1"/>
              <a:t>follower</a:t>
            </a:r>
            <a:r>
              <a:rPr lang="nl-NL" sz="3600" dirty="0"/>
              <a:t>)</a:t>
            </a:r>
          </a:p>
        </p:txBody>
      </p:sp>
      <p:sp>
        <p:nvSpPr>
          <p:cNvPr id="3" name="Titel 2">
            <a:extLst>
              <a:ext uri="{FF2B5EF4-FFF2-40B4-BE49-F238E27FC236}">
                <a16:creationId xmlns:a16="http://schemas.microsoft.com/office/drawing/2014/main" id="{143A437A-48E3-57C4-3538-D53897068717}"/>
              </a:ext>
            </a:extLst>
          </p:cNvPr>
          <p:cNvSpPr>
            <a:spLocks noGrp="1"/>
          </p:cNvSpPr>
          <p:nvPr>
            <p:ph type="title"/>
          </p:nvPr>
        </p:nvSpPr>
        <p:spPr>
          <a:xfrm>
            <a:off x="1600200" y="476250"/>
            <a:ext cx="12192000" cy="1238250"/>
          </a:xfrm>
        </p:spPr>
        <p:txBody>
          <a:bodyPr>
            <a:normAutofit/>
          </a:bodyPr>
          <a:lstStyle/>
          <a:p>
            <a:r>
              <a:rPr lang="nl-NL" sz="4800" dirty="0"/>
              <a:t>De 6 persoonlijke en/of sociale rollen</a:t>
            </a:r>
          </a:p>
        </p:txBody>
      </p:sp>
      <p:pic>
        <p:nvPicPr>
          <p:cNvPr id="1026" name="Picture 2" descr="BENNE AND SHEATS' GROUP ROLES | Crowe Associates">
            <a:extLst>
              <a:ext uri="{FF2B5EF4-FFF2-40B4-BE49-F238E27FC236}">
                <a16:creationId xmlns:a16="http://schemas.microsoft.com/office/drawing/2014/main" id="{4EC2A11F-7348-1644-E373-73CBC02B32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49100" y="3127664"/>
            <a:ext cx="3886200" cy="582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6910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AB0A00B7-33E5-0E55-8492-94273D9F8C98}"/>
              </a:ext>
            </a:extLst>
          </p:cNvPr>
          <p:cNvSpPr>
            <a:spLocks noGrp="1"/>
          </p:cNvSpPr>
          <p:nvPr>
            <p:ph sz="quarter" idx="10"/>
          </p:nvPr>
        </p:nvSpPr>
        <p:spPr/>
        <p:txBody>
          <a:bodyPr/>
          <a:lstStyle/>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1. Aanvoerder (</a:t>
            </a:r>
            <a:r>
              <a:rPr lang="nl-NL" sz="3600" b="1" dirty="0" err="1">
                <a:solidFill>
                  <a:srgbClr val="005689"/>
                </a:solidFill>
                <a:effectLst/>
                <a:ea typeface="Times New Roman" panose="02020603050405020304" pitchFamily="18" charset="0"/>
                <a:cs typeface="Arial" panose="020B0604020202020204" pitchFamily="34" charset="0"/>
              </a:rPr>
              <a:t>encourager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moedigt de rest van het team aan volgens de groepsrollen van Benne en </a:t>
            </a:r>
            <a:r>
              <a:rPr lang="nl-NL" sz="3600" dirty="0" err="1">
                <a:solidFill>
                  <a:srgbClr val="212121"/>
                </a:solidFill>
                <a:effectLst/>
                <a:ea typeface="Times New Roman" panose="02020603050405020304" pitchFamily="18" charset="0"/>
                <a:cs typeface="Arial" panose="020B0604020202020204" pitchFamily="34" charset="0"/>
              </a:rPr>
              <a:t>Sheats</a:t>
            </a:r>
            <a:r>
              <a:rPr lang="nl-NL" sz="3600" dirty="0">
                <a:solidFill>
                  <a:srgbClr val="212121"/>
                </a:solidFill>
                <a:effectLst/>
                <a:ea typeface="Times New Roman" panose="02020603050405020304" pitchFamily="18" charset="0"/>
                <a:cs typeface="Arial" panose="020B0604020202020204" pitchFamily="34" charset="0"/>
              </a:rPr>
              <a:t>. Hij stimuleert en motiveert op een natuurlijke wijze. Hij steunt zijn teamleden in de inspanningen die zij verrichten.</a:t>
            </a:r>
            <a:endParaRPr lang="nl-NL" sz="3600" dirty="0">
              <a:effectLst/>
              <a:ea typeface="Calibri" panose="020F0502020204030204" pitchFamily="34" charset="0"/>
              <a:cs typeface="Arial" panose="020B0604020202020204" pitchFamily="34" charset="0"/>
            </a:endParaRPr>
          </a:p>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2. Harmoniezoeker (</a:t>
            </a:r>
            <a:r>
              <a:rPr lang="nl-NL" sz="3600" b="1" dirty="0" err="1">
                <a:solidFill>
                  <a:srgbClr val="005689"/>
                </a:solidFill>
                <a:effectLst/>
                <a:ea typeface="Times New Roman" panose="02020603050405020304" pitchFamily="18" charset="0"/>
                <a:cs typeface="Arial" panose="020B0604020202020204" pitchFamily="34" charset="0"/>
              </a:rPr>
              <a:t>harmonizer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wil mogelijke conflicten of onderliggende spanningen gladtrekken of vermijden binnen de groep. Hij vindt harmonie belangrijk en zet eventueel humor in om dit te behouden.</a:t>
            </a:r>
            <a:endParaRPr lang="nl-NL" sz="3600" dirty="0">
              <a:effectLst/>
              <a:ea typeface="Calibri" panose="020F0502020204030204" pitchFamily="34" charset="0"/>
              <a:cs typeface="Arial" panose="020B0604020202020204" pitchFamily="34" charset="0"/>
            </a:endParaRPr>
          </a:p>
          <a:p>
            <a:pPr marL="0" indent="0">
              <a:buNone/>
            </a:pPr>
            <a:endParaRPr lang="nl-NL" dirty="0"/>
          </a:p>
        </p:txBody>
      </p:sp>
      <p:sp>
        <p:nvSpPr>
          <p:cNvPr id="3" name="Titel 2">
            <a:extLst>
              <a:ext uri="{FF2B5EF4-FFF2-40B4-BE49-F238E27FC236}">
                <a16:creationId xmlns:a16="http://schemas.microsoft.com/office/drawing/2014/main" id="{2AF7918E-EFDD-2312-BCEA-2F72E1C3A04A}"/>
              </a:ext>
            </a:extLst>
          </p:cNvPr>
          <p:cNvSpPr>
            <a:spLocks noGrp="1"/>
          </p:cNvSpPr>
          <p:nvPr>
            <p:ph type="title"/>
          </p:nvPr>
        </p:nvSpPr>
        <p:spPr>
          <a:xfrm>
            <a:off x="1600200" y="419100"/>
            <a:ext cx="10820400" cy="1200150"/>
          </a:xfrm>
        </p:spPr>
        <p:txBody>
          <a:bodyPr>
            <a:normAutofit/>
          </a:bodyPr>
          <a:lstStyle/>
          <a:p>
            <a:r>
              <a:rPr lang="nl-NL" sz="4800" dirty="0"/>
              <a:t>Persoonlijke en/of sociale rollen (1)</a:t>
            </a:r>
          </a:p>
        </p:txBody>
      </p:sp>
    </p:spTree>
    <p:extLst>
      <p:ext uri="{BB962C8B-B14F-4D97-AF65-F5344CB8AC3E}">
        <p14:creationId xmlns:p14="http://schemas.microsoft.com/office/powerpoint/2010/main" val="481111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C552222-8C12-C5BA-24E8-B3CD29A07120}"/>
              </a:ext>
            </a:extLst>
          </p:cNvPr>
          <p:cNvSpPr>
            <a:spLocks noGrp="1"/>
          </p:cNvSpPr>
          <p:nvPr>
            <p:ph sz="quarter" idx="10"/>
          </p:nvPr>
        </p:nvSpPr>
        <p:spPr/>
        <p:txBody>
          <a:bodyPr/>
          <a:lstStyle/>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3. Onderhandelaar (</a:t>
            </a:r>
            <a:r>
              <a:rPr lang="nl-NL" sz="3600" b="1" dirty="0" err="1">
                <a:solidFill>
                  <a:srgbClr val="005689"/>
                </a:solidFill>
                <a:effectLst/>
                <a:ea typeface="Times New Roman" panose="02020603050405020304" pitchFamily="18" charset="0"/>
                <a:cs typeface="Arial" panose="020B0604020202020204" pitchFamily="34" charset="0"/>
              </a:rPr>
              <a:t>compromiser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vindt het belangrijk om bij tegengestelde meningen en belangen naar een tussenoplossing te zoeken die het gehele team ten goede komt. Hij praat met diverse partijen en heeft als doel iedereen weer op dezelfde lijn te krijgen. Het belang van de groep staat voorop.</a:t>
            </a:r>
            <a:endParaRPr lang="nl-NL" sz="3600" dirty="0">
              <a:effectLst/>
              <a:ea typeface="Calibri" panose="020F0502020204030204" pitchFamily="34" charset="0"/>
              <a:cs typeface="Arial" panose="020B0604020202020204" pitchFamily="34" charset="0"/>
            </a:endParaRPr>
          </a:p>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4. Poortwachter (gatekeeper/</a:t>
            </a:r>
            <a:r>
              <a:rPr lang="nl-NL" sz="3600" b="1" dirty="0" err="1">
                <a:solidFill>
                  <a:srgbClr val="005689"/>
                </a:solidFill>
                <a:effectLst/>
                <a:ea typeface="Times New Roman" panose="02020603050405020304" pitchFamily="18" charset="0"/>
                <a:cs typeface="Arial" panose="020B0604020202020204" pitchFamily="34" charset="0"/>
              </a:rPr>
              <a:t>expediter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regelt de communicatiestroom en zorgt ervoor dat alle leden de kans krijgen om hun zegje te doen. Hij moedigt ook de wat stillere teamleden aan om hun ideeën te uiten.</a:t>
            </a:r>
            <a:endParaRPr lang="nl-NL" sz="3600" dirty="0">
              <a:effectLst/>
              <a:ea typeface="Calibri" panose="020F0502020204030204" pitchFamily="34" charset="0"/>
              <a:cs typeface="Arial" panose="020B0604020202020204" pitchFamily="34" charset="0"/>
            </a:endParaRPr>
          </a:p>
          <a:p>
            <a:pPr marL="0" indent="0">
              <a:buNone/>
            </a:pPr>
            <a:endParaRPr lang="nl-NL" dirty="0"/>
          </a:p>
        </p:txBody>
      </p:sp>
      <p:sp>
        <p:nvSpPr>
          <p:cNvPr id="3" name="Titel 2">
            <a:extLst>
              <a:ext uri="{FF2B5EF4-FFF2-40B4-BE49-F238E27FC236}">
                <a16:creationId xmlns:a16="http://schemas.microsoft.com/office/drawing/2014/main" id="{E3F39EE3-35F3-9FC3-5F0C-32EFCCAEDE4C}"/>
              </a:ext>
            </a:extLst>
          </p:cNvPr>
          <p:cNvSpPr>
            <a:spLocks noGrp="1"/>
          </p:cNvSpPr>
          <p:nvPr>
            <p:ph type="title"/>
          </p:nvPr>
        </p:nvSpPr>
        <p:spPr>
          <a:xfrm>
            <a:off x="1600200" y="419100"/>
            <a:ext cx="11658600" cy="1200150"/>
          </a:xfrm>
        </p:spPr>
        <p:txBody>
          <a:bodyPr>
            <a:normAutofit/>
          </a:bodyPr>
          <a:lstStyle/>
          <a:p>
            <a:r>
              <a:rPr lang="nl-NL" sz="4800" dirty="0"/>
              <a:t>Persoonlijke en/of sociale rollen (2)</a:t>
            </a:r>
          </a:p>
        </p:txBody>
      </p:sp>
    </p:spTree>
    <p:extLst>
      <p:ext uri="{BB962C8B-B14F-4D97-AF65-F5344CB8AC3E}">
        <p14:creationId xmlns:p14="http://schemas.microsoft.com/office/powerpoint/2010/main" val="654978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604E61C-EB73-71BD-5513-1B6B45A43FAF}"/>
              </a:ext>
            </a:extLst>
          </p:cNvPr>
          <p:cNvSpPr>
            <a:spLocks noGrp="1"/>
          </p:cNvSpPr>
          <p:nvPr>
            <p:ph sz="quarter" idx="10"/>
          </p:nvPr>
        </p:nvSpPr>
        <p:spPr/>
        <p:txBody>
          <a:bodyPr/>
          <a:lstStyle/>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5. Waarnemer (</a:t>
            </a:r>
            <a:r>
              <a:rPr lang="nl-NL" sz="3600" b="1" dirty="0" err="1">
                <a:solidFill>
                  <a:srgbClr val="005689"/>
                </a:solidFill>
                <a:effectLst/>
                <a:ea typeface="Times New Roman" panose="02020603050405020304" pitchFamily="18" charset="0"/>
                <a:cs typeface="Arial" panose="020B0604020202020204" pitchFamily="34" charset="0"/>
              </a:rPr>
              <a:t>observer</a:t>
            </a:r>
            <a:r>
              <a:rPr lang="nl-NL" sz="3600" b="1" dirty="0">
                <a:solidFill>
                  <a:srgbClr val="005689"/>
                </a:solidFill>
                <a:effectLst/>
                <a:ea typeface="Times New Roman" panose="02020603050405020304" pitchFamily="18" charset="0"/>
                <a:cs typeface="Arial" panose="020B0604020202020204" pitchFamily="34" charset="0"/>
              </a:rPr>
              <a:t>/commentator)</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is in staat om vanaf een afstand naar de groep te kijken en vervolgens feedback te geven over hetgeen hij heeft waargenomen.</a:t>
            </a:r>
            <a:endParaRPr lang="nl-NL" sz="3600" dirty="0">
              <a:effectLst/>
              <a:ea typeface="Calibri" panose="020F0502020204030204" pitchFamily="34" charset="0"/>
              <a:cs typeface="Arial" panose="020B0604020202020204" pitchFamily="34" charset="0"/>
            </a:endParaRPr>
          </a:p>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6. Volger (</a:t>
            </a:r>
            <a:r>
              <a:rPr lang="nl-NL" sz="3600" b="1" dirty="0" err="1">
                <a:solidFill>
                  <a:srgbClr val="005689"/>
                </a:solidFill>
                <a:effectLst/>
                <a:ea typeface="Times New Roman" panose="02020603050405020304" pitchFamily="18" charset="0"/>
                <a:cs typeface="Arial" panose="020B0604020202020204" pitchFamily="34" charset="0"/>
              </a:rPr>
              <a:t>follower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Dit is weliswaar een rustig, maar vooral waardevol teamlid. Hij volgt de rest van de teamleden en accepteert wat anderen zeggen en beslissen. Hij is eerder een luisteraar dan iemand die wat in te brengen heeft.</a:t>
            </a:r>
            <a:endParaRPr lang="nl-NL" sz="3600" dirty="0">
              <a:effectLst/>
              <a:ea typeface="Calibri" panose="020F0502020204030204" pitchFamily="34" charset="0"/>
              <a:cs typeface="Arial" panose="020B0604020202020204" pitchFamily="34" charset="0"/>
            </a:endParaRPr>
          </a:p>
          <a:p>
            <a:pPr marL="0" indent="0">
              <a:buNone/>
            </a:pPr>
            <a:endParaRPr lang="nl-NL" dirty="0"/>
          </a:p>
        </p:txBody>
      </p:sp>
      <p:sp>
        <p:nvSpPr>
          <p:cNvPr id="3" name="Titel 2">
            <a:extLst>
              <a:ext uri="{FF2B5EF4-FFF2-40B4-BE49-F238E27FC236}">
                <a16:creationId xmlns:a16="http://schemas.microsoft.com/office/drawing/2014/main" id="{7DFDCCFB-F02A-752A-7A13-5C1FE9A829C8}"/>
              </a:ext>
            </a:extLst>
          </p:cNvPr>
          <p:cNvSpPr>
            <a:spLocks noGrp="1"/>
          </p:cNvSpPr>
          <p:nvPr>
            <p:ph type="title"/>
          </p:nvPr>
        </p:nvSpPr>
        <p:spPr>
          <a:xfrm>
            <a:off x="1600200" y="419100"/>
            <a:ext cx="11430000" cy="1200150"/>
          </a:xfrm>
        </p:spPr>
        <p:txBody>
          <a:bodyPr>
            <a:normAutofit/>
          </a:bodyPr>
          <a:lstStyle/>
          <a:p>
            <a:r>
              <a:rPr lang="nl-NL" sz="4800" dirty="0"/>
              <a:t>Persoonlijke en/of sociale rollen (3)</a:t>
            </a:r>
          </a:p>
        </p:txBody>
      </p:sp>
    </p:spTree>
    <p:extLst>
      <p:ext uri="{BB962C8B-B14F-4D97-AF65-F5344CB8AC3E}">
        <p14:creationId xmlns:p14="http://schemas.microsoft.com/office/powerpoint/2010/main" val="558437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FEB175-EF6F-7506-8CDB-3042CE38A179}"/>
              </a:ext>
            </a:extLst>
          </p:cNvPr>
          <p:cNvSpPr>
            <a:spLocks noGrp="1"/>
          </p:cNvSpPr>
          <p:nvPr>
            <p:ph type="title"/>
          </p:nvPr>
        </p:nvSpPr>
        <p:spPr/>
        <p:txBody>
          <a:bodyPr/>
          <a:lstStyle/>
          <a:p>
            <a:pPr algn="l"/>
            <a:r>
              <a:rPr lang="nl-NL" sz="5400" dirty="0"/>
              <a:t>Disfunctionele rollen:</a:t>
            </a:r>
            <a:br>
              <a:rPr lang="nl-NL" sz="5400" dirty="0"/>
            </a:br>
            <a:br>
              <a:rPr lang="nl-NL" sz="5400" dirty="0"/>
            </a:br>
            <a:r>
              <a:rPr lang="nl-NL" sz="3600" dirty="0">
                <a:effectLst/>
                <a:latin typeface="+mn-lt"/>
                <a:ea typeface="Times New Roman" panose="02020603050405020304" pitchFamily="18" charset="0"/>
              </a:rPr>
              <a:t>Deze rollen verstoren de voortgang van het team en verzwakken de samenwerking. Zodra 1 of meerdere teamleden een dergelijke rol vervullen, geeft dat een verschuiving in het team. </a:t>
            </a:r>
            <a:br>
              <a:rPr lang="nl-NL" sz="3600" dirty="0">
                <a:effectLst/>
                <a:latin typeface="+mn-lt"/>
                <a:ea typeface="Times New Roman" panose="02020603050405020304" pitchFamily="18" charset="0"/>
              </a:rPr>
            </a:br>
            <a:r>
              <a:rPr lang="nl-NL" sz="3600" dirty="0">
                <a:effectLst/>
                <a:latin typeface="+mn-lt"/>
                <a:ea typeface="Times New Roman" panose="02020603050405020304" pitchFamily="18" charset="0"/>
              </a:rPr>
              <a:t>In deze categorie onderscheiden Benne en </a:t>
            </a:r>
            <a:r>
              <a:rPr lang="nl-NL" sz="3600" dirty="0" err="1">
                <a:effectLst/>
                <a:latin typeface="+mn-lt"/>
                <a:ea typeface="Times New Roman" panose="02020603050405020304" pitchFamily="18" charset="0"/>
              </a:rPr>
              <a:t>Sheats</a:t>
            </a:r>
            <a:r>
              <a:rPr lang="nl-NL" sz="3600" dirty="0">
                <a:effectLst/>
                <a:latin typeface="+mn-lt"/>
                <a:ea typeface="Times New Roman" panose="02020603050405020304" pitchFamily="18" charset="0"/>
              </a:rPr>
              <a:t> 8 rollen.</a:t>
            </a:r>
            <a:endParaRPr lang="nl-NL" sz="7200" dirty="0">
              <a:latin typeface="+mn-lt"/>
            </a:endParaRPr>
          </a:p>
        </p:txBody>
      </p:sp>
    </p:spTree>
    <p:extLst>
      <p:ext uri="{BB962C8B-B14F-4D97-AF65-F5344CB8AC3E}">
        <p14:creationId xmlns:p14="http://schemas.microsoft.com/office/powerpoint/2010/main" val="326269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8D091561-AB3E-E0AF-842B-74CEFC4CB086}"/>
              </a:ext>
            </a:extLst>
          </p:cNvPr>
          <p:cNvSpPr>
            <a:spLocks noGrp="1"/>
          </p:cNvSpPr>
          <p:nvPr>
            <p:ph sz="quarter" idx="10"/>
          </p:nvPr>
        </p:nvSpPr>
        <p:spPr/>
        <p:txBody>
          <a:bodyPr>
            <a:normAutofit/>
          </a:bodyPr>
          <a:lstStyle/>
          <a:p>
            <a:pPr marL="514350" indent="-514350">
              <a:buAutoNum type="arabicPeriod"/>
            </a:pPr>
            <a:r>
              <a:rPr lang="nl-NL" sz="3600" dirty="0"/>
              <a:t>Aanvaller (agressor)</a:t>
            </a:r>
          </a:p>
          <a:p>
            <a:pPr marL="514350" indent="-514350">
              <a:buAutoNum type="arabicPeriod"/>
            </a:pPr>
            <a:r>
              <a:rPr lang="nl-NL" sz="3600" dirty="0"/>
              <a:t>Afsluiter (</a:t>
            </a:r>
            <a:r>
              <a:rPr lang="nl-NL" sz="3600" dirty="0" err="1"/>
              <a:t>blocker</a:t>
            </a:r>
            <a:r>
              <a:rPr lang="nl-NL" sz="3600" dirty="0"/>
              <a:t>)</a:t>
            </a:r>
          </a:p>
          <a:p>
            <a:pPr marL="514350" indent="-514350">
              <a:buAutoNum type="arabicPeriod"/>
            </a:pPr>
            <a:r>
              <a:rPr lang="nl-NL" sz="3600" dirty="0"/>
              <a:t>Erkenning zoeker (</a:t>
            </a:r>
            <a:r>
              <a:rPr lang="nl-NL" sz="3600" dirty="0" err="1"/>
              <a:t>recognition</a:t>
            </a:r>
            <a:r>
              <a:rPr lang="nl-NL" sz="3600" dirty="0"/>
              <a:t> </a:t>
            </a:r>
            <a:r>
              <a:rPr lang="nl-NL" sz="3600" dirty="0" err="1"/>
              <a:t>seeker</a:t>
            </a:r>
            <a:r>
              <a:rPr lang="nl-NL" sz="3600" dirty="0"/>
              <a:t>)</a:t>
            </a:r>
          </a:p>
          <a:p>
            <a:pPr marL="514350" indent="-514350">
              <a:buAutoNum type="arabicPeriod"/>
            </a:pPr>
            <a:r>
              <a:rPr lang="nl-NL" sz="3600" dirty="0"/>
              <a:t>Zelfbevestiging zoeker (</a:t>
            </a:r>
            <a:r>
              <a:rPr lang="nl-NL" sz="3600" dirty="0" err="1"/>
              <a:t>self-confessor</a:t>
            </a:r>
            <a:r>
              <a:rPr lang="nl-NL" sz="3600" dirty="0"/>
              <a:t>)</a:t>
            </a:r>
          </a:p>
          <a:p>
            <a:pPr marL="514350" indent="-514350">
              <a:buAutoNum type="arabicPeriod"/>
            </a:pPr>
            <a:r>
              <a:rPr lang="nl-NL" sz="3600" dirty="0"/>
              <a:t>Showman (</a:t>
            </a:r>
            <a:r>
              <a:rPr lang="nl-NL" sz="3600" dirty="0" err="1"/>
              <a:t>disrupter</a:t>
            </a:r>
            <a:r>
              <a:rPr lang="nl-NL" sz="3600" dirty="0"/>
              <a:t>/playboy)</a:t>
            </a:r>
          </a:p>
          <a:p>
            <a:pPr marL="514350" indent="-514350">
              <a:buAutoNum type="arabicPeriod"/>
            </a:pPr>
            <a:r>
              <a:rPr lang="nl-NL" sz="3600" dirty="0"/>
              <a:t>Baasspeler (</a:t>
            </a:r>
            <a:r>
              <a:rPr lang="nl-NL" sz="3600" dirty="0" err="1"/>
              <a:t>dominator</a:t>
            </a:r>
            <a:r>
              <a:rPr lang="nl-NL" sz="3600" dirty="0"/>
              <a:t>)</a:t>
            </a:r>
          </a:p>
          <a:p>
            <a:pPr marL="514350" indent="-514350">
              <a:buAutoNum type="arabicPeriod"/>
            </a:pPr>
            <a:r>
              <a:rPr lang="nl-NL" sz="3600" dirty="0"/>
              <a:t>Hulpvrager (help </a:t>
            </a:r>
            <a:r>
              <a:rPr lang="nl-NL" sz="3600" dirty="0" err="1"/>
              <a:t>seeker</a:t>
            </a:r>
            <a:r>
              <a:rPr lang="nl-NL" sz="3600" dirty="0"/>
              <a:t>)</a:t>
            </a:r>
          </a:p>
          <a:p>
            <a:pPr marL="514350" indent="-514350">
              <a:buAutoNum type="arabicPeriod"/>
            </a:pPr>
            <a:r>
              <a:rPr lang="nl-NL" sz="3600" dirty="0"/>
              <a:t>Pleiter (special interest </a:t>
            </a:r>
            <a:r>
              <a:rPr lang="nl-NL" sz="3600" dirty="0" err="1"/>
              <a:t>pleader</a:t>
            </a:r>
            <a:r>
              <a:rPr lang="nl-NL" sz="3600" dirty="0"/>
              <a:t>)</a:t>
            </a:r>
          </a:p>
        </p:txBody>
      </p:sp>
      <p:sp>
        <p:nvSpPr>
          <p:cNvPr id="3" name="Titel 2">
            <a:extLst>
              <a:ext uri="{FF2B5EF4-FFF2-40B4-BE49-F238E27FC236}">
                <a16:creationId xmlns:a16="http://schemas.microsoft.com/office/drawing/2014/main" id="{D32DAF75-4237-D5CA-CABD-7F6BAC47CA26}"/>
              </a:ext>
            </a:extLst>
          </p:cNvPr>
          <p:cNvSpPr>
            <a:spLocks noGrp="1"/>
          </p:cNvSpPr>
          <p:nvPr>
            <p:ph type="title"/>
          </p:nvPr>
        </p:nvSpPr>
        <p:spPr/>
        <p:txBody>
          <a:bodyPr>
            <a:normAutofit/>
          </a:bodyPr>
          <a:lstStyle/>
          <a:p>
            <a:r>
              <a:rPr lang="nl-NL" sz="4800" dirty="0"/>
              <a:t>De 8 disfunctionele rollen</a:t>
            </a:r>
          </a:p>
        </p:txBody>
      </p:sp>
      <p:pic>
        <p:nvPicPr>
          <p:cNvPr id="3074" name="Picture 2" descr="Roles Positivos en equipos de alto rendimiento - Grupo Humannova">
            <a:extLst>
              <a:ext uri="{FF2B5EF4-FFF2-40B4-BE49-F238E27FC236}">
                <a16:creationId xmlns:a16="http://schemas.microsoft.com/office/drawing/2014/main" id="{925A959B-A374-E4BA-3623-965A5C431B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63000" y="2358711"/>
            <a:ext cx="8442383" cy="5950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0539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6E23C48-29D5-D6E1-564C-35E010F5A24B}"/>
              </a:ext>
            </a:extLst>
          </p:cNvPr>
          <p:cNvSpPr>
            <a:spLocks noGrp="1"/>
          </p:cNvSpPr>
          <p:nvPr>
            <p:ph sz="quarter" idx="10"/>
          </p:nvPr>
        </p:nvSpPr>
        <p:spPr/>
        <p:txBody>
          <a:bodyPr>
            <a:normAutofit/>
          </a:bodyPr>
          <a:lstStyle/>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1. Aanvaller (agressor)</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Volgens de groepsrollen laat deze persoon zich vaak neerbuigend uit naar anderen en probeert ideeën neer te halen. Hij valt teamleden persoonlijke aan met beledigende opmerkingen wat de sfeer niet ten goede komt.</a:t>
            </a:r>
            <a:endParaRPr lang="nl-NL" sz="3600" dirty="0">
              <a:effectLst/>
              <a:ea typeface="Calibri" panose="020F0502020204030204" pitchFamily="34" charset="0"/>
              <a:cs typeface="Arial" panose="020B0604020202020204" pitchFamily="34" charset="0"/>
            </a:endParaRPr>
          </a:p>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2. Afsluiter (</a:t>
            </a:r>
            <a:r>
              <a:rPr lang="nl-NL" sz="3600" b="1" dirty="0" err="1">
                <a:solidFill>
                  <a:srgbClr val="005689"/>
                </a:solidFill>
                <a:effectLst/>
                <a:ea typeface="Times New Roman" panose="02020603050405020304" pitchFamily="18" charset="0"/>
                <a:cs typeface="Arial" panose="020B0604020202020204" pitchFamily="34" charset="0"/>
              </a:rPr>
              <a:t>blocker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buNone/>
            </a:pPr>
            <a:r>
              <a:rPr lang="nl-NL" sz="3600" dirty="0">
                <a:solidFill>
                  <a:srgbClr val="212121"/>
                </a:solidFill>
                <a:effectLst/>
                <a:ea typeface="Times New Roman" panose="02020603050405020304" pitchFamily="18" charset="0"/>
              </a:rPr>
              <a:t>Deze persoon vindt bij voorbaat de ideeën van anderen niet goed. Hij is weinig constructief en verzet zich tegen de meningen ideeën van de groepsleden. Het uiteindelijke doel blijft daardoor mijlenver weg. Voor teamleden is het moeilijk om voorbij deze weerstand te komen.</a:t>
            </a:r>
            <a:endParaRPr lang="nl-NL" sz="3600" dirty="0"/>
          </a:p>
        </p:txBody>
      </p:sp>
      <p:sp>
        <p:nvSpPr>
          <p:cNvPr id="3" name="Titel 2">
            <a:extLst>
              <a:ext uri="{FF2B5EF4-FFF2-40B4-BE49-F238E27FC236}">
                <a16:creationId xmlns:a16="http://schemas.microsoft.com/office/drawing/2014/main" id="{72A32A79-4DF2-C6F8-E023-BCC838D804EB}"/>
              </a:ext>
            </a:extLst>
          </p:cNvPr>
          <p:cNvSpPr>
            <a:spLocks noGrp="1"/>
          </p:cNvSpPr>
          <p:nvPr>
            <p:ph type="title"/>
          </p:nvPr>
        </p:nvSpPr>
        <p:spPr/>
        <p:txBody>
          <a:bodyPr>
            <a:normAutofit/>
          </a:bodyPr>
          <a:lstStyle/>
          <a:p>
            <a:r>
              <a:rPr lang="nl-NL" sz="4800" dirty="0"/>
              <a:t>Disfunctionele rollen (1)</a:t>
            </a:r>
          </a:p>
        </p:txBody>
      </p:sp>
    </p:spTree>
    <p:extLst>
      <p:ext uri="{BB962C8B-B14F-4D97-AF65-F5344CB8AC3E}">
        <p14:creationId xmlns:p14="http://schemas.microsoft.com/office/powerpoint/2010/main" val="17494350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9AE4576F-F98B-70BE-325C-452791D23B1C}"/>
              </a:ext>
            </a:extLst>
          </p:cNvPr>
          <p:cNvSpPr>
            <a:spLocks noGrp="1"/>
          </p:cNvSpPr>
          <p:nvPr>
            <p:ph sz="quarter" idx="10"/>
          </p:nvPr>
        </p:nvSpPr>
        <p:spPr/>
        <p:txBody>
          <a:bodyPr/>
          <a:lstStyle/>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3. Erkenning zoeker (</a:t>
            </a:r>
            <a:r>
              <a:rPr lang="nl-NL" sz="3600" b="1" dirty="0" err="1">
                <a:solidFill>
                  <a:srgbClr val="005689"/>
                </a:solidFill>
                <a:effectLst/>
                <a:ea typeface="Times New Roman" panose="02020603050405020304" pitchFamily="18" charset="0"/>
                <a:cs typeface="Arial" panose="020B0604020202020204" pitchFamily="34" charset="0"/>
              </a:rPr>
              <a:t>recognition</a:t>
            </a:r>
            <a:r>
              <a:rPr lang="nl-NL" sz="3600" b="1" dirty="0">
                <a:solidFill>
                  <a:srgbClr val="005689"/>
                </a:solidFill>
                <a:effectLst/>
                <a:ea typeface="Times New Roman" panose="02020603050405020304" pitchFamily="18" charset="0"/>
                <a:cs typeface="Arial" panose="020B0604020202020204" pitchFamily="34" charset="0"/>
              </a:rPr>
              <a:t> </a:t>
            </a:r>
            <a:r>
              <a:rPr lang="nl-NL" sz="3600" b="1" dirty="0" err="1">
                <a:solidFill>
                  <a:srgbClr val="005689"/>
                </a:solidFill>
                <a:effectLst/>
                <a:ea typeface="Times New Roman" panose="02020603050405020304" pitchFamily="18" charset="0"/>
                <a:cs typeface="Arial" panose="020B0604020202020204" pitchFamily="34" charset="0"/>
              </a:rPr>
              <a:t>seeker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is individualistisch bezig en wil in teambijeenkomsten altijd de persoonlijke aandacht te trekken. Hij schept over zichzelf op en verzint allerlei manieren om in de ‘picture’ te komen staan.</a:t>
            </a:r>
            <a:endParaRPr lang="nl-NL" sz="3600" dirty="0">
              <a:effectLst/>
              <a:ea typeface="Calibri" panose="020F0502020204030204" pitchFamily="34" charset="0"/>
              <a:cs typeface="Arial" panose="020B0604020202020204" pitchFamily="34" charset="0"/>
            </a:endParaRPr>
          </a:p>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4. Zelfbevestiging zoeker (</a:t>
            </a:r>
            <a:r>
              <a:rPr lang="nl-NL" sz="3600" b="1" dirty="0" err="1">
                <a:solidFill>
                  <a:srgbClr val="005689"/>
                </a:solidFill>
                <a:effectLst/>
                <a:ea typeface="Times New Roman" panose="02020603050405020304" pitchFamily="18" charset="0"/>
                <a:cs typeface="Arial" panose="020B0604020202020204" pitchFamily="34" charset="0"/>
              </a:rPr>
              <a:t>self-confessor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lijkt op de erkenning zoeker en gebruikt teambijeenkomsten als een manier om zijn eigen persoonlijke gevoelens en problemen op tafel te leggen. Alles betrekt hij op zichzelf en daardoor is het moeilijk om naar het einddoel toe te werken.</a:t>
            </a:r>
            <a:endParaRPr lang="nl-NL" sz="3600" dirty="0">
              <a:effectLst/>
              <a:ea typeface="Calibri" panose="020F0502020204030204" pitchFamily="34" charset="0"/>
              <a:cs typeface="Arial" panose="020B0604020202020204" pitchFamily="34" charset="0"/>
            </a:endParaRPr>
          </a:p>
          <a:p>
            <a:endParaRPr lang="nl-NL" dirty="0"/>
          </a:p>
        </p:txBody>
      </p:sp>
      <p:sp>
        <p:nvSpPr>
          <p:cNvPr id="3" name="Titel 2">
            <a:extLst>
              <a:ext uri="{FF2B5EF4-FFF2-40B4-BE49-F238E27FC236}">
                <a16:creationId xmlns:a16="http://schemas.microsoft.com/office/drawing/2014/main" id="{E347E20F-8579-20D2-F468-1085E8B77332}"/>
              </a:ext>
            </a:extLst>
          </p:cNvPr>
          <p:cNvSpPr>
            <a:spLocks noGrp="1"/>
          </p:cNvSpPr>
          <p:nvPr>
            <p:ph type="title"/>
          </p:nvPr>
        </p:nvSpPr>
        <p:spPr/>
        <p:txBody>
          <a:bodyPr>
            <a:normAutofit/>
          </a:bodyPr>
          <a:lstStyle/>
          <a:p>
            <a:r>
              <a:rPr lang="nl-NL" sz="4800" dirty="0"/>
              <a:t>Disfunctionele rollen (2)</a:t>
            </a:r>
          </a:p>
        </p:txBody>
      </p:sp>
    </p:spTree>
    <p:extLst>
      <p:ext uri="{BB962C8B-B14F-4D97-AF65-F5344CB8AC3E}">
        <p14:creationId xmlns:p14="http://schemas.microsoft.com/office/powerpoint/2010/main" val="3700950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Roles dentro de un equipo de trabajo - Impulso06">
            <a:extLst>
              <a:ext uri="{FF2B5EF4-FFF2-40B4-BE49-F238E27FC236}">
                <a16:creationId xmlns:a16="http://schemas.microsoft.com/office/drawing/2014/main" id="{81CF9EA5-0E8A-79D2-AFF5-C88692D36D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72600" y="4476750"/>
            <a:ext cx="6096000" cy="4572000"/>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a:extLst>
              <a:ext uri="{FF2B5EF4-FFF2-40B4-BE49-F238E27FC236}">
                <a16:creationId xmlns:a16="http://schemas.microsoft.com/office/drawing/2014/main" id="{A8932E76-6E06-999A-19C7-D385B2ECEE6B}"/>
              </a:ext>
            </a:extLst>
          </p:cNvPr>
          <p:cNvSpPr>
            <a:spLocks noGrp="1"/>
          </p:cNvSpPr>
          <p:nvPr>
            <p:ph type="title"/>
          </p:nvPr>
        </p:nvSpPr>
        <p:spPr/>
        <p:txBody>
          <a:bodyPr>
            <a:normAutofit/>
          </a:bodyPr>
          <a:lstStyle/>
          <a:p>
            <a:r>
              <a:rPr lang="nl-NL" sz="4800" dirty="0"/>
              <a:t>Inleiding</a:t>
            </a:r>
          </a:p>
        </p:txBody>
      </p:sp>
      <p:sp>
        <p:nvSpPr>
          <p:cNvPr id="3" name="Tijdelijke aanduiding voor inhoud 2">
            <a:extLst>
              <a:ext uri="{FF2B5EF4-FFF2-40B4-BE49-F238E27FC236}">
                <a16:creationId xmlns:a16="http://schemas.microsoft.com/office/drawing/2014/main" id="{FC4BE92C-490C-99BF-1858-3D3811D68040}"/>
              </a:ext>
            </a:extLst>
          </p:cNvPr>
          <p:cNvSpPr>
            <a:spLocks noGrp="1"/>
          </p:cNvSpPr>
          <p:nvPr>
            <p:ph sz="quarter" idx="10"/>
          </p:nvPr>
        </p:nvSpPr>
        <p:spPr/>
        <p:txBody>
          <a:bodyPr>
            <a:normAutofit/>
          </a:bodyPr>
          <a:lstStyle/>
          <a:p>
            <a:pPr marL="0" indent="0">
              <a:buNone/>
            </a:pPr>
            <a:r>
              <a:rPr lang="nl-NL" sz="3600" b="0" i="0" dirty="0">
                <a:solidFill>
                  <a:srgbClr val="001D35"/>
                </a:solidFill>
                <a:effectLst/>
              </a:rPr>
              <a:t>De groepsrollen van Benne en </a:t>
            </a:r>
            <a:r>
              <a:rPr lang="nl-NL" sz="3600" b="0" i="0" dirty="0" err="1">
                <a:solidFill>
                  <a:srgbClr val="001D35"/>
                </a:solidFill>
                <a:effectLst/>
              </a:rPr>
              <a:t>Sheats</a:t>
            </a:r>
            <a:r>
              <a:rPr lang="nl-NL" sz="3600" b="0" i="0" dirty="0">
                <a:solidFill>
                  <a:srgbClr val="001D35"/>
                </a:solidFill>
                <a:effectLst/>
              </a:rPr>
              <a:t> beschrijven de verschillende manieren waarop mensen zich in een groep kunnen gedragen. Ze hebben drie categorieën geïdentificeerd: </a:t>
            </a:r>
            <a:r>
              <a:rPr lang="nl-NL" sz="3600" b="1" i="0" dirty="0">
                <a:solidFill>
                  <a:srgbClr val="001D35"/>
                </a:solidFill>
                <a:effectLst/>
              </a:rPr>
              <a:t>taakrollen</a:t>
            </a:r>
            <a:r>
              <a:rPr lang="nl-NL" sz="3600" b="0" i="0" dirty="0">
                <a:solidFill>
                  <a:srgbClr val="001D35"/>
                </a:solidFill>
                <a:effectLst/>
              </a:rPr>
              <a:t>, </a:t>
            </a:r>
            <a:r>
              <a:rPr lang="nl-NL" sz="3600" b="1" i="0" dirty="0">
                <a:solidFill>
                  <a:srgbClr val="001D35"/>
                </a:solidFill>
                <a:effectLst/>
              </a:rPr>
              <a:t>persoonlijke en/of sociale rollen</a:t>
            </a:r>
            <a:r>
              <a:rPr lang="nl-NL" sz="3600" b="0" i="0" dirty="0">
                <a:solidFill>
                  <a:srgbClr val="001D35"/>
                </a:solidFill>
                <a:effectLst/>
              </a:rPr>
              <a:t> en </a:t>
            </a:r>
            <a:r>
              <a:rPr lang="nl-NL" sz="3600" b="1" i="0" dirty="0">
                <a:solidFill>
                  <a:srgbClr val="001D35"/>
                </a:solidFill>
                <a:effectLst/>
              </a:rPr>
              <a:t>disfunctionele</a:t>
            </a:r>
            <a:r>
              <a:rPr lang="nl-NL" sz="3600" b="0" i="0" dirty="0">
                <a:solidFill>
                  <a:srgbClr val="001D35"/>
                </a:solidFill>
                <a:effectLst/>
              </a:rPr>
              <a:t> </a:t>
            </a:r>
            <a:r>
              <a:rPr lang="nl-NL" sz="3600" b="1" i="0" dirty="0">
                <a:solidFill>
                  <a:srgbClr val="001D35"/>
                </a:solidFill>
                <a:effectLst/>
              </a:rPr>
              <a:t>rollen</a:t>
            </a:r>
            <a:r>
              <a:rPr lang="nl-NL" sz="3600" b="0" i="0" dirty="0">
                <a:solidFill>
                  <a:srgbClr val="001D35"/>
                </a:solidFill>
                <a:effectLst/>
              </a:rPr>
              <a:t>. Binnen deze categorieën zijn er specifieke rollen te onderscheiden die bijdragen aan het functioneren van de groep, zowel positief als negatief. </a:t>
            </a:r>
            <a:endParaRPr lang="nl-NL" sz="3600" dirty="0"/>
          </a:p>
        </p:txBody>
      </p:sp>
    </p:spTree>
    <p:extLst>
      <p:ext uri="{BB962C8B-B14F-4D97-AF65-F5344CB8AC3E}">
        <p14:creationId xmlns:p14="http://schemas.microsoft.com/office/powerpoint/2010/main" val="22251447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90FFBD48-B7DD-F0EC-7F4F-73F58ABA8D3D}"/>
              </a:ext>
            </a:extLst>
          </p:cNvPr>
          <p:cNvSpPr>
            <a:spLocks noGrp="1"/>
          </p:cNvSpPr>
          <p:nvPr>
            <p:ph sz="quarter" idx="10"/>
          </p:nvPr>
        </p:nvSpPr>
        <p:spPr/>
        <p:txBody>
          <a:bodyPr/>
          <a:lstStyle/>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5. Showman (</a:t>
            </a:r>
            <a:r>
              <a:rPr lang="nl-NL" sz="3600" b="1" dirty="0" err="1">
                <a:solidFill>
                  <a:srgbClr val="005689"/>
                </a:solidFill>
                <a:effectLst/>
                <a:ea typeface="Times New Roman" panose="02020603050405020304" pitchFamily="18" charset="0"/>
                <a:cs typeface="Arial" panose="020B0604020202020204" pitchFamily="34" charset="0"/>
              </a:rPr>
              <a:t>disrupter</a:t>
            </a:r>
            <a:r>
              <a:rPr lang="nl-NL" sz="3600" b="1" dirty="0">
                <a:solidFill>
                  <a:srgbClr val="005689"/>
                </a:solidFill>
                <a:effectLst/>
                <a:ea typeface="Times New Roman" panose="02020603050405020304" pitchFamily="18" charset="0"/>
                <a:cs typeface="Arial" panose="020B0604020202020204" pitchFamily="34" charset="0"/>
              </a:rPr>
              <a:t>/playboy)</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vindt teambijeenkomsten bij uitstek de gelegenheid om anderen van het werk te houden en de boel te ontwrichten. Hij steelt de show, vertelt grappen en is entertainend, maar hij draagt niets bij aan het einddoel.</a:t>
            </a:r>
            <a:endParaRPr lang="nl-NL" sz="3600" dirty="0">
              <a:effectLst/>
              <a:ea typeface="Calibri" panose="020F0502020204030204" pitchFamily="34" charset="0"/>
              <a:cs typeface="Arial" panose="020B0604020202020204" pitchFamily="34" charset="0"/>
            </a:endParaRPr>
          </a:p>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6. Baasspeler (</a:t>
            </a:r>
            <a:r>
              <a:rPr lang="nl-NL" sz="3600" b="1" dirty="0" err="1">
                <a:solidFill>
                  <a:srgbClr val="005689"/>
                </a:solidFill>
                <a:effectLst/>
                <a:ea typeface="Times New Roman" panose="02020603050405020304" pitchFamily="18" charset="0"/>
                <a:cs typeface="Arial" panose="020B0604020202020204" pitchFamily="34" charset="0"/>
              </a:rPr>
              <a:t>dominator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wil de leiding naar zich toetrekken, de teamdiscussie beheersen en bepalen wat zijn teamgenoten moeten doen. Hij beweert veel kennis van onderwerpen te hebben en heeft altijd betere oplossingen dan anderen. Zijn wil is wet.</a:t>
            </a:r>
            <a:endParaRPr lang="nl-NL" sz="3600" dirty="0">
              <a:effectLst/>
              <a:ea typeface="Calibri" panose="020F0502020204030204" pitchFamily="34" charset="0"/>
              <a:cs typeface="Arial" panose="020B0604020202020204" pitchFamily="34" charset="0"/>
            </a:endParaRPr>
          </a:p>
          <a:p>
            <a:pPr marL="0" indent="0">
              <a:buNone/>
            </a:pPr>
            <a:endParaRPr lang="nl-NL" dirty="0"/>
          </a:p>
        </p:txBody>
      </p:sp>
      <p:sp>
        <p:nvSpPr>
          <p:cNvPr id="3" name="Titel 2">
            <a:extLst>
              <a:ext uri="{FF2B5EF4-FFF2-40B4-BE49-F238E27FC236}">
                <a16:creationId xmlns:a16="http://schemas.microsoft.com/office/drawing/2014/main" id="{DF13EAC1-E64C-E556-E0EC-CF3FBFA3EABA}"/>
              </a:ext>
            </a:extLst>
          </p:cNvPr>
          <p:cNvSpPr>
            <a:spLocks noGrp="1"/>
          </p:cNvSpPr>
          <p:nvPr>
            <p:ph type="title"/>
          </p:nvPr>
        </p:nvSpPr>
        <p:spPr/>
        <p:txBody>
          <a:bodyPr>
            <a:normAutofit/>
          </a:bodyPr>
          <a:lstStyle/>
          <a:p>
            <a:r>
              <a:rPr lang="nl-NL" sz="4800" dirty="0"/>
              <a:t>Disfunctionele rollen (3)</a:t>
            </a:r>
          </a:p>
        </p:txBody>
      </p:sp>
    </p:spTree>
    <p:extLst>
      <p:ext uri="{BB962C8B-B14F-4D97-AF65-F5344CB8AC3E}">
        <p14:creationId xmlns:p14="http://schemas.microsoft.com/office/powerpoint/2010/main" val="15039590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DDC8676-8015-33A3-6736-04A5B231F04D}"/>
              </a:ext>
            </a:extLst>
          </p:cNvPr>
          <p:cNvSpPr>
            <a:spLocks noGrp="1"/>
          </p:cNvSpPr>
          <p:nvPr>
            <p:ph sz="quarter" idx="10"/>
          </p:nvPr>
        </p:nvSpPr>
        <p:spPr/>
        <p:txBody>
          <a:bodyPr>
            <a:normAutofit/>
          </a:bodyPr>
          <a:lstStyle/>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7. Hulpvrager (help </a:t>
            </a:r>
            <a:r>
              <a:rPr lang="nl-NL" sz="3600" b="1" dirty="0" err="1">
                <a:solidFill>
                  <a:srgbClr val="005689"/>
                </a:solidFill>
                <a:effectLst/>
                <a:ea typeface="Times New Roman" panose="02020603050405020304" pitchFamily="18" charset="0"/>
                <a:cs typeface="Arial" panose="020B0604020202020204" pitchFamily="34" charset="0"/>
              </a:rPr>
              <a:t>seeker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is op zoek naar sympathie en/of medelijden van zijn teamgenoten. Hij stelt zichzelf hulpeloos op en neemt graag een slachtofferrol in.</a:t>
            </a:r>
            <a:endParaRPr lang="nl-NL" sz="3600" dirty="0">
              <a:effectLst/>
              <a:ea typeface="Calibri" panose="020F0502020204030204" pitchFamily="34" charset="0"/>
              <a:cs typeface="Arial" panose="020B0604020202020204" pitchFamily="34" charset="0"/>
            </a:endParaRPr>
          </a:p>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8. Pleiter (special interest </a:t>
            </a:r>
            <a:r>
              <a:rPr lang="nl-NL" sz="3600" b="1" dirty="0" err="1">
                <a:solidFill>
                  <a:srgbClr val="005689"/>
                </a:solidFill>
                <a:effectLst/>
                <a:ea typeface="Times New Roman" panose="02020603050405020304" pitchFamily="18" charset="0"/>
                <a:cs typeface="Arial" panose="020B0604020202020204" pitchFamily="34" charset="0"/>
              </a:rPr>
              <a:t>pleader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doet suggesties op basis van wat anderen zouden denken en voelen. Hij spreekt in algemeenheden en verraadt niet zijn eigen (voor)oordelen, opvattingen en meningen.</a:t>
            </a:r>
            <a:endParaRPr lang="nl-NL" sz="3600" dirty="0">
              <a:effectLst/>
              <a:ea typeface="Calibri" panose="020F0502020204030204" pitchFamily="34" charset="0"/>
              <a:cs typeface="Arial" panose="020B0604020202020204" pitchFamily="34" charset="0"/>
            </a:endParaRPr>
          </a:p>
        </p:txBody>
      </p:sp>
      <p:sp>
        <p:nvSpPr>
          <p:cNvPr id="3" name="Titel 2">
            <a:extLst>
              <a:ext uri="{FF2B5EF4-FFF2-40B4-BE49-F238E27FC236}">
                <a16:creationId xmlns:a16="http://schemas.microsoft.com/office/drawing/2014/main" id="{CDC3C933-122B-6CBD-5703-8723FD10DD22}"/>
              </a:ext>
            </a:extLst>
          </p:cNvPr>
          <p:cNvSpPr>
            <a:spLocks noGrp="1"/>
          </p:cNvSpPr>
          <p:nvPr>
            <p:ph type="title"/>
          </p:nvPr>
        </p:nvSpPr>
        <p:spPr/>
        <p:txBody>
          <a:bodyPr>
            <a:normAutofit/>
          </a:bodyPr>
          <a:lstStyle/>
          <a:p>
            <a:r>
              <a:rPr lang="nl-NL" sz="4800" dirty="0"/>
              <a:t>Disfunctionele rollen (4)</a:t>
            </a:r>
          </a:p>
        </p:txBody>
      </p:sp>
    </p:spTree>
    <p:extLst>
      <p:ext uri="{BB962C8B-B14F-4D97-AF65-F5344CB8AC3E}">
        <p14:creationId xmlns:p14="http://schemas.microsoft.com/office/powerpoint/2010/main" val="1652384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2"/>
          <p:cNvSpPr/>
          <p:nvPr/>
        </p:nvSpPr>
        <p:spPr>
          <a:xfrm>
            <a:off x="4321275" y="9182100"/>
            <a:ext cx="1996058" cy="1055200"/>
          </a:xfrm>
          <a:custGeom>
            <a:avLst/>
            <a:gdLst/>
            <a:ahLst/>
            <a:cxnLst/>
            <a:rect l="l" t="t" r="r" b="b"/>
            <a:pathLst>
              <a:path w="1996058" h="1251614">
                <a:moveTo>
                  <a:pt x="0" y="0"/>
                </a:moveTo>
                <a:lnTo>
                  <a:pt x="1996058" y="0"/>
                </a:lnTo>
                <a:lnTo>
                  <a:pt x="1996058" y="1251615"/>
                </a:lnTo>
                <a:lnTo>
                  <a:pt x="0" y="1251615"/>
                </a:lnTo>
                <a:lnTo>
                  <a:pt x="0" y="0"/>
                </a:lnTo>
                <a:close/>
              </a:path>
            </a:pathLst>
          </a:custGeom>
          <a:blipFill>
            <a:blip r:embed="rId2"/>
            <a:stretch>
              <a:fillRect t="-45487" b="-43675"/>
            </a:stretch>
          </a:blipFill>
        </p:spPr>
        <p:txBody>
          <a:bodyPr/>
          <a:lstStyle/>
          <a:p>
            <a:endParaRPr lang="nl-NL"/>
          </a:p>
        </p:txBody>
      </p:sp>
      <p:sp>
        <p:nvSpPr>
          <p:cNvPr id="13" name="Freeform 13"/>
          <p:cNvSpPr/>
          <p:nvPr/>
        </p:nvSpPr>
        <p:spPr>
          <a:xfrm>
            <a:off x="0" y="9035386"/>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3"/>
            <a:stretch>
              <a:fillRect/>
            </a:stretch>
          </a:blipFill>
        </p:spPr>
        <p:txBody>
          <a:bodyPr/>
          <a:lstStyle/>
          <a:p>
            <a:endParaRPr lang="nl-NL"/>
          </a:p>
        </p:txBody>
      </p:sp>
      <p:sp>
        <p:nvSpPr>
          <p:cNvPr id="15" name="Titel 14">
            <a:extLst>
              <a:ext uri="{FF2B5EF4-FFF2-40B4-BE49-F238E27FC236}">
                <a16:creationId xmlns:a16="http://schemas.microsoft.com/office/drawing/2014/main" id="{E7CD10B1-7AD8-36ED-1308-1B4C0A722213}"/>
              </a:ext>
            </a:extLst>
          </p:cNvPr>
          <p:cNvSpPr>
            <a:spLocks noGrp="1"/>
          </p:cNvSpPr>
          <p:nvPr>
            <p:ph type="title"/>
          </p:nvPr>
        </p:nvSpPr>
        <p:spPr>
          <a:xfrm>
            <a:off x="381000" y="4762500"/>
            <a:ext cx="16840200" cy="1143000"/>
          </a:xfrm>
        </p:spPr>
        <p:txBody>
          <a:bodyPr>
            <a:noAutofit/>
          </a:bodyPr>
          <a:lstStyle/>
          <a:p>
            <a:r>
              <a:rPr lang="nl-NL" sz="3600" dirty="0">
                <a:solidFill>
                  <a:schemeClr val="tx1"/>
                </a:solidFill>
              </a:rPr>
              <a:t>Voor vragen of opmerkingen over het SBAR-template verpleeghuiszorg mail naar Postbus UKON Eerstelijnsgeneeskunde: </a:t>
            </a:r>
            <a:br>
              <a:rPr lang="nl-NL" sz="3600" dirty="0">
                <a:solidFill>
                  <a:schemeClr val="tx1"/>
                </a:solidFill>
              </a:rPr>
            </a:br>
            <a:r>
              <a:rPr lang="nl-NL" sz="3600" dirty="0">
                <a:solidFill>
                  <a:schemeClr val="tx1"/>
                </a:solidFill>
              </a:rPr>
              <a:t>ukon.elg@radboudumc.nl</a:t>
            </a:r>
          </a:p>
        </p:txBody>
      </p:sp>
      <p:pic>
        <p:nvPicPr>
          <p:cNvPr id="3" name="Afbeelding 2">
            <a:extLst>
              <a:ext uri="{FF2B5EF4-FFF2-40B4-BE49-F238E27FC236}">
                <a16:creationId xmlns:a16="http://schemas.microsoft.com/office/drawing/2014/main" id="{C356BF71-AC33-6D68-A2E2-46D17CE4A1ED}"/>
              </a:ext>
            </a:extLst>
          </p:cNvPr>
          <p:cNvPicPr>
            <a:picLocks noChangeAspect="1"/>
          </p:cNvPicPr>
          <p:nvPr/>
        </p:nvPicPr>
        <p:blipFill>
          <a:blip r:embed="rId4"/>
          <a:stretch>
            <a:fillRect/>
          </a:stretch>
        </p:blipFill>
        <p:spPr>
          <a:xfrm>
            <a:off x="1706802" y="291262"/>
            <a:ext cx="14874396" cy="2682704"/>
          </a:xfrm>
          <a:prstGeom prst="rect">
            <a:avLst/>
          </a:prstGeom>
        </p:spPr>
      </p:pic>
      <p:sp>
        <p:nvSpPr>
          <p:cNvPr id="2" name="Titel 14">
            <a:extLst>
              <a:ext uri="{FF2B5EF4-FFF2-40B4-BE49-F238E27FC236}">
                <a16:creationId xmlns:a16="http://schemas.microsoft.com/office/drawing/2014/main" id="{59A0A578-EFFA-54FE-B242-DD4EEFD93829}"/>
              </a:ext>
            </a:extLst>
          </p:cNvPr>
          <p:cNvSpPr txBox="1">
            <a:spLocks/>
          </p:cNvSpPr>
          <p:nvPr/>
        </p:nvSpPr>
        <p:spPr>
          <a:xfrm>
            <a:off x="723900" y="7694034"/>
            <a:ext cx="168402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5400" b="1" kern="1200">
                <a:solidFill>
                  <a:schemeClr val="bg1"/>
                </a:solidFill>
                <a:latin typeface="+mj-lt"/>
                <a:ea typeface="+mj-ea"/>
                <a:cs typeface="+mj-cs"/>
              </a:defRPr>
            </a:lvl1pPr>
          </a:lstStyle>
          <a:p>
            <a:r>
              <a:rPr lang="nl-NL" sz="3600" i="1" dirty="0">
                <a:solidFill>
                  <a:schemeClr val="tx1"/>
                </a:solidFill>
              </a:rPr>
              <a:t>Voor meer </a:t>
            </a:r>
            <a:r>
              <a:rPr lang="nl-NL" sz="3600" i="1" err="1">
                <a:solidFill>
                  <a:schemeClr val="tx1"/>
                </a:solidFill>
                <a:latin typeface="+mn-lt"/>
              </a:rPr>
              <a:t>informatie</a:t>
            </a:r>
            <a:r>
              <a:rPr lang="nl-NL" sz="3600" i="1">
                <a:solidFill>
                  <a:schemeClr val="tx1"/>
                </a:solidFill>
                <a:latin typeface="+mn-lt"/>
              </a:rPr>
              <a:t>: </a:t>
            </a:r>
            <a:r>
              <a:rPr lang="nl-NL" sz="3600" i="1">
                <a:solidFill>
                  <a:schemeClr val="tx1"/>
                </a:solidFill>
                <a:latin typeface="+mn-lt"/>
                <a:hlinkClick r:id="rId5">
                  <a:extLst>
                    <a:ext uri="{A12FA001-AC4F-418D-AE19-62706E023703}">
                      <ahyp:hlinkClr xmlns:ahyp="http://schemas.microsoft.com/office/drawing/2018/hyperlinkcolor" val="tx"/>
                    </a:ext>
                  </a:extLst>
                </a:hlinkClick>
              </a:rPr>
              <a:t>Groepsrollen </a:t>
            </a:r>
            <a:r>
              <a:rPr lang="nl-NL" sz="3600" i="1" dirty="0">
                <a:solidFill>
                  <a:schemeClr val="tx1"/>
                </a:solidFill>
                <a:latin typeface="+mn-lt"/>
                <a:hlinkClick r:id="rId5">
                  <a:extLst>
                    <a:ext uri="{A12FA001-AC4F-418D-AE19-62706E023703}">
                      <ahyp:hlinkClr xmlns:ahyp="http://schemas.microsoft.com/office/drawing/2018/hyperlinkcolor" val="tx"/>
                    </a:ext>
                  </a:extLst>
                </a:hlinkClick>
              </a:rPr>
              <a:t>van Benne en </a:t>
            </a:r>
            <a:r>
              <a:rPr lang="nl-NL" sz="3600" i="1" dirty="0" err="1">
                <a:solidFill>
                  <a:schemeClr val="tx1"/>
                </a:solidFill>
                <a:latin typeface="+mn-lt"/>
                <a:hlinkClick r:id="rId5">
                  <a:extLst>
                    <a:ext uri="{A12FA001-AC4F-418D-AE19-62706E023703}">
                      <ahyp:hlinkClr xmlns:ahyp="http://schemas.microsoft.com/office/drawing/2018/hyperlinkcolor" val="tx"/>
                    </a:ext>
                  </a:extLst>
                </a:hlinkClick>
              </a:rPr>
              <a:t>Sheats</a:t>
            </a:r>
            <a:r>
              <a:rPr lang="nl-NL" sz="3600" i="1" dirty="0">
                <a:solidFill>
                  <a:schemeClr val="tx1"/>
                </a:solidFill>
                <a:latin typeface="+mn-lt"/>
                <a:hlinkClick r:id="rId5">
                  <a:extLst>
                    <a:ext uri="{A12FA001-AC4F-418D-AE19-62706E023703}">
                      <ahyp:hlinkClr xmlns:ahyp="http://schemas.microsoft.com/office/drawing/2018/hyperlinkcolor" val="tx"/>
                    </a:ext>
                  </a:extLst>
                </a:hlinkClick>
              </a:rPr>
              <a:t>: de uitleg - </a:t>
            </a:r>
            <a:r>
              <a:rPr lang="nl-NL" sz="3600" i="1" dirty="0" err="1">
                <a:solidFill>
                  <a:schemeClr val="tx1"/>
                </a:solidFill>
                <a:latin typeface="+mn-lt"/>
                <a:hlinkClick r:id="rId5">
                  <a:extLst>
                    <a:ext uri="{A12FA001-AC4F-418D-AE19-62706E023703}">
                      <ahyp:hlinkClr xmlns:ahyp="http://schemas.microsoft.com/office/drawing/2018/hyperlinkcolor" val="tx"/>
                    </a:ext>
                  </a:extLst>
                </a:hlinkClick>
              </a:rPr>
              <a:t>Toolshero</a:t>
            </a:r>
            <a:endParaRPr lang="nl-NL" sz="3600" i="1" dirty="0">
              <a:solidFill>
                <a:schemeClr val="tx1"/>
              </a:solidFill>
              <a:latin typeface="+mn-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30251"/>
        </a:solidFill>
        <a:effectLst/>
      </p:bgPr>
    </p:bg>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27D19C9-F951-A7FB-C54A-22B316724FA8}"/>
              </a:ext>
            </a:extLst>
          </p:cNvPr>
          <p:cNvSpPr>
            <a:spLocks noGrp="1"/>
          </p:cNvSpPr>
          <p:nvPr>
            <p:ph type="title"/>
          </p:nvPr>
        </p:nvSpPr>
        <p:spPr/>
        <p:txBody>
          <a:bodyPr/>
          <a:lstStyle/>
          <a:p>
            <a:pPr algn="l"/>
            <a:r>
              <a:rPr lang="nl-NL" sz="5400" dirty="0"/>
              <a:t>Taakrollen:</a:t>
            </a:r>
            <a:br>
              <a:rPr lang="nl-NL" sz="5400" dirty="0"/>
            </a:br>
            <a:br>
              <a:rPr lang="nl-NL" sz="3600" dirty="0"/>
            </a:br>
            <a:r>
              <a:rPr lang="nl-NL" sz="3600" b="0" dirty="0">
                <a:effectLst/>
                <a:latin typeface="+mn-lt"/>
                <a:ea typeface="Times New Roman" panose="02020603050405020304" pitchFamily="18" charset="0"/>
                <a:cs typeface="Arial" panose="020B0604020202020204" pitchFamily="34" charset="0"/>
              </a:rPr>
              <a:t>Taakrollen hebben betrekking op het daadwerkelijk uitvoeren van het werk en de taken die hiermee gepaard gaan. </a:t>
            </a:r>
            <a:br>
              <a:rPr lang="nl-NL" sz="3600" b="0" dirty="0">
                <a:effectLst/>
                <a:latin typeface="+mn-lt"/>
                <a:ea typeface="Times New Roman" panose="02020603050405020304" pitchFamily="18" charset="0"/>
                <a:cs typeface="Arial" panose="020B0604020202020204" pitchFamily="34" charset="0"/>
              </a:rPr>
            </a:br>
            <a:r>
              <a:rPr lang="nl-NL" sz="3600" b="0" dirty="0">
                <a:effectLst/>
                <a:latin typeface="+mn-lt"/>
                <a:ea typeface="Times New Roman" panose="02020603050405020304" pitchFamily="18" charset="0"/>
                <a:cs typeface="Arial" panose="020B0604020202020204" pitchFamily="34" charset="0"/>
              </a:rPr>
              <a:t>Wat moet er allemaal gedaan worden om een project te starten en te voltooien? </a:t>
            </a:r>
            <a:br>
              <a:rPr lang="nl-NL" sz="3600" b="0" dirty="0">
                <a:effectLst/>
                <a:latin typeface="+mn-lt"/>
                <a:ea typeface="Times New Roman" panose="02020603050405020304" pitchFamily="18" charset="0"/>
                <a:cs typeface="Arial" panose="020B0604020202020204" pitchFamily="34" charset="0"/>
              </a:rPr>
            </a:br>
            <a:r>
              <a:rPr lang="nl-NL" sz="3600" b="0" dirty="0">
                <a:effectLst/>
                <a:latin typeface="+mn-lt"/>
                <a:ea typeface="Times New Roman" panose="02020603050405020304" pitchFamily="18" charset="0"/>
                <a:cs typeface="Arial" panose="020B0604020202020204" pitchFamily="34" charset="0"/>
              </a:rPr>
              <a:t>Ze vertegenwoordigen alle rollen die nodig zijn om een project stapsgewijs uit te voeren. </a:t>
            </a:r>
            <a:br>
              <a:rPr lang="nl-NL" sz="3600" b="0" dirty="0">
                <a:effectLst/>
                <a:latin typeface="+mn-lt"/>
                <a:ea typeface="Times New Roman" panose="02020603050405020304" pitchFamily="18" charset="0"/>
                <a:cs typeface="Arial" panose="020B0604020202020204" pitchFamily="34" charset="0"/>
              </a:rPr>
            </a:br>
            <a:r>
              <a:rPr lang="nl-NL" sz="3600" b="0" dirty="0">
                <a:effectLst/>
                <a:latin typeface="+mn-lt"/>
                <a:ea typeface="Times New Roman" panose="02020603050405020304" pitchFamily="18" charset="0"/>
                <a:cs typeface="Arial" panose="020B0604020202020204" pitchFamily="34" charset="0"/>
              </a:rPr>
              <a:t>Volgens Benne en </a:t>
            </a:r>
            <a:r>
              <a:rPr lang="nl-NL" sz="3600" b="0" dirty="0" err="1">
                <a:effectLst/>
                <a:latin typeface="+mn-lt"/>
                <a:ea typeface="Times New Roman" panose="02020603050405020304" pitchFamily="18" charset="0"/>
                <a:cs typeface="Arial" panose="020B0604020202020204" pitchFamily="34" charset="0"/>
              </a:rPr>
              <a:t>Sheats</a:t>
            </a:r>
            <a:r>
              <a:rPr lang="nl-NL" sz="3600" b="0" dirty="0">
                <a:effectLst/>
                <a:latin typeface="+mn-lt"/>
                <a:ea typeface="Times New Roman" panose="02020603050405020304" pitchFamily="18" charset="0"/>
                <a:cs typeface="Arial" panose="020B0604020202020204" pitchFamily="34" charset="0"/>
              </a:rPr>
              <a:t> bestaan er 12 taakrollen.</a:t>
            </a:r>
            <a:br>
              <a:rPr lang="nl-NL" sz="3600" dirty="0">
                <a:effectLst/>
                <a:latin typeface="+mn-lt"/>
                <a:ea typeface="Calibri" panose="020F0502020204030204" pitchFamily="34" charset="0"/>
                <a:cs typeface="Arial" panose="020B0604020202020204" pitchFamily="34" charset="0"/>
              </a:rPr>
            </a:br>
            <a:endParaRPr lang="nl-NL" sz="3600" dirty="0">
              <a:latin typeface="+mn-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De 12 taakrollen</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a:xfrm>
            <a:off x="860483" y="2095500"/>
            <a:ext cx="8283517" cy="6477000"/>
          </a:xfrm>
        </p:spPr>
        <p:txBody>
          <a:bodyPr>
            <a:normAutofit/>
          </a:bodyPr>
          <a:lstStyle/>
          <a:p>
            <a:pPr marL="514350" indent="-514350">
              <a:buAutoNum type="arabicPeriod"/>
            </a:pPr>
            <a:r>
              <a:rPr lang="nl-NL" sz="3600" dirty="0"/>
              <a:t>Initiator (initiator/</a:t>
            </a:r>
            <a:r>
              <a:rPr lang="nl-NL" sz="3600" dirty="0" err="1"/>
              <a:t>contributor</a:t>
            </a:r>
            <a:r>
              <a:rPr lang="nl-NL" sz="3600" dirty="0"/>
              <a:t>)</a:t>
            </a:r>
          </a:p>
          <a:p>
            <a:pPr marL="514350" indent="-514350">
              <a:buAutoNum type="arabicPeriod"/>
            </a:pPr>
            <a:r>
              <a:rPr lang="nl-NL" sz="3600" dirty="0"/>
              <a:t>Informatiezoeker (</a:t>
            </a:r>
            <a:r>
              <a:rPr lang="nl-NL" sz="3600" dirty="0" err="1"/>
              <a:t>informationseeker</a:t>
            </a:r>
            <a:r>
              <a:rPr lang="nl-NL" sz="3600" dirty="0"/>
              <a:t>)</a:t>
            </a:r>
          </a:p>
          <a:p>
            <a:pPr marL="514350" indent="-514350">
              <a:buAutoNum type="arabicPeriod"/>
            </a:pPr>
            <a:r>
              <a:rPr lang="nl-NL" sz="3600" dirty="0"/>
              <a:t>Informatiegever (</a:t>
            </a:r>
            <a:r>
              <a:rPr lang="nl-NL" sz="3600" dirty="0" err="1"/>
              <a:t>informatiegiver</a:t>
            </a:r>
            <a:r>
              <a:rPr lang="nl-NL" sz="3600" dirty="0"/>
              <a:t>)</a:t>
            </a:r>
          </a:p>
          <a:p>
            <a:pPr marL="514350" indent="-514350">
              <a:buAutoNum type="arabicPeriod"/>
            </a:pPr>
            <a:r>
              <a:rPr lang="nl-NL" sz="3600" dirty="0" err="1"/>
              <a:t>Opniniezoeker</a:t>
            </a:r>
            <a:r>
              <a:rPr lang="nl-NL" sz="3600" dirty="0"/>
              <a:t> (opinion </a:t>
            </a:r>
            <a:r>
              <a:rPr lang="nl-NL" sz="3600" dirty="0" err="1"/>
              <a:t>seeker</a:t>
            </a:r>
            <a:r>
              <a:rPr lang="nl-NL" sz="3600" dirty="0"/>
              <a:t>)</a:t>
            </a:r>
          </a:p>
          <a:p>
            <a:pPr marL="514350" indent="-514350">
              <a:buAutoNum type="arabicPeriod"/>
            </a:pPr>
            <a:r>
              <a:rPr lang="nl-NL" sz="3600" dirty="0"/>
              <a:t>Opiniegever (opinion </a:t>
            </a:r>
            <a:r>
              <a:rPr lang="nl-NL" sz="3600" dirty="0" err="1"/>
              <a:t>giver</a:t>
            </a:r>
            <a:r>
              <a:rPr lang="nl-NL" sz="3600" dirty="0"/>
              <a:t>)</a:t>
            </a:r>
          </a:p>
          <a:p>
            <a:pPr marL="514350" indent="-514350">
              <a:buAutoNum type="arabicPeriod"/>
            </a:pPr>
            <a:r>
              <a:rPr lang="nl-NL" sz="3600" dirty="0"/>
              <a:t>Uitwerker (</a:t>
            </a:r>
            <a:r>
              <a:rPr lang="nl-NL" sz="3600" dirty="0" err="1"/>
              <a:t>elaborator</a:t>
            </a:r>
            <a:r>
              <a:rPr lang="nl-NL" sz="3600" dirty="0"/>
              <a:t>)</a:t>
            </a:r>
          </a:p>
        </p:txBody>
      </p:sp>
      <p:sp>
        <p:nvSpPr>
          <p:cNvPr id="2" name="Tijdelijke aanduiding voor inhoud 20">
            <a:extLst>
              <a:ext uri="{FF2B5EF4-FFF2-40B4-BE49-F238E27FC236}">
                <a16:creationId xmlns:a16="http://schemas.microsoft.com/office/drawing/2014/main" id="{F5F3D6F6-FCC3-2A0C-75CD-B68F19FA3B36}"/>
              </a:ext>
            </a:extLst>
          </p:cNvPr>
          <p:cNvSpPr txBox="1">
            <a:spLocks/>
          </p:cNvSpPr>
          <p:nvPr/>
        </p:nvSpPr>
        <p:spPr>
          <a:xfrm>
            <a:off x="9144000" y="2095500"/>
            <a:ext cx="8283517" cy="6477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rabicPeriod" startAt="7"/>
            </a:pPr>
            <a:r>
              <a:rPr lang="nl-NL" sz="3600" dirty="0"/>
              <a:t>Coördinator (</a:t>
            </a:r>
            <a:r>
              <a:rPr lang="nl-NL" sz="3600" dirty="0" err="1"/>
              <a:t>coordinator</a:t>
            </a:r>
            <a:r>
              <a:rPr lang="nl-NL" sz="3600" dirty="0"/>
              <a:t>)</a:t>
            </a:r>
          </a:p>
          <a:p>
            <a:pPr marL="514350" indent="-514350">
              <a:buFont typeface="Arial" pitchFamily="34" charset="0"/>
              <a:buAutoNum type="arabicPeriod" startAt="7"/>
            </a:pPr>
            <a:r>
              <a:rPr lang="nl-NL" sz="3600" dirty="0"/>
              <a:t>Verkenner (</a:t>
            </a:r>
            <a:r>
              <a:rPr lang="nl-NL" sz="3600" dirty="0" err="1"/>
              <a:t>oriënter</a:t>
            </a:r>
            <a:r>
              <a:rPr lang="nl-NL" sz="3600" dirty="0"/>
              <a:t>)</a:t>
            </a:r>
          </a:p>
          <a:p>
            <a:pPr marL="514350" indent="-514350">
              <a:buFont typeface="Arial" pitchFamily="34" charset="0"/>
              <a:buAutoNum type="arabicPeriod" startAt="7"/>
            </a:pPr>
            <a:r>
              <a:rPr lang="nl-NL" sz="3600" dirty="0"/>
              <a:t>Criticus (evaluator/</a:t>
            </a:r>
            <a:r>
              <a:rPr lang="nl-NL" sz="3600" dirty="0" err="1"/>
              <a:t>critic</a:t>
            </a:r>
            <a:r>
              <a:rPr lang="nl-NL" sz="3600" dirty="0"/>
              <a:t>)</a:t>
            </a:r>
          </a:p>
          <a:p>
            <a:pPr marL="514350" indent="-514350">
              <a:buFont typeface="Arial" pitchFamily="34" charset="0"/>
              <a:buAutoNum type="arabicPeriod" startAt="7"/>
            </a:pPr>
            <a:r>
              <a:rPr lang="nl-NL" sz="3600" dirty="0"/>
              <a:t> Actieveling (</a:t>
            </a:r>
            <a:r>
              <a:rPr lang="nl-NL" sz="3600" dirty="0" err="1"/>
              <a:t>energizer</a:t>
            </a:r>
            <a:r>
              <a:rPr lang="nl-NL" sz="3600" dirty="0"/>
              <a:t>)</a:t>
            </a:r>
          </a:p>
          <a:p>
            <a:pPr marL="514350" indent="-514350">
              <a:buFont typeface="Arial" pitchFamily="34" charset="0"/>
              <a:buAutoNum type="arabicPeriod" startAt="7"/>
            </a:pPr>
            <a:r>
              <a:rPr lang="nl-NL" sz="3600" dirty="0"/>
              <a:t> </a:t>
            </a:r>
            <a:r>
              <a:rPr lang="nl-NL" sz="3600" dirty="0" err="1"/>
              <a:t>Procedurebeware</a:t>
            </a:r>
            <a:r>
              <a:rPr lang="nl-NL" sz="3600" dirty="0"/>
              <a:t> (</a:t>
            </a:r>
            <a:r>
              <a:rPr lang="nl-NL" sz="3600" dirty="0" err="1"/>
              <a:t>procedural</a:t>
            </a:r>
            <a:r>
              <a:rPr lang="nl-NL" sz="3600" dirty="0"/>
              <a:t> </a:t>
            </a:r>
            <a:r>
              <a:rPr lang="nl-NL" sz="3600" dirty="0" err="1"/>
              <a:t>technician</a:t>
            </a:r>
            <a:r>
              <a:rPr lang="nl-NL" sz="3600" dirty="0"/>
              <a:t>)</a:t>
            </a:r>
          </a:p>
          <a:p>
            <a:pPr marL="514350" indent="-514350">
              <a:buFont typeface="Arial" pitchFamily="34" charset="0"/>
              <a:buAutoNum type="arabicPeriod" startAt="7"/>
            </a:pPr>
            <a:r>
              <a:rPr lang="nl-NL" sz="3600" dirty="0"/>
              <a:t> Notulist (recorder)</a:t>
            </a:r>
          </a:p>
        </p:txBody>
      </p:sp>
      <p:pic>
        <p:nvPicPr>
          <p:cNvPr id="2050" name="Picture 2" descr="How to Define Roles and Responsibilities - Acts Of Leadership">
            <a:extLst>
              <a:ext uri="{FF2B5EF4-FFF2-40B4-BE49-F238E27FC236}">
                <a16:creationId xmlns:a16="http://schemas.microsoft.com/office/drawing/2014/main" id="{461E7641-C620-9BE3-44D3-F17CD90A0C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6090094"/>
            <a:ext cx="7086600" cy="29586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321DFEFD-357B-58B2-45E3-ED52C0FE93E2}"/>
              </a:ext>
            </a:extLst>
          </p:cNvPr>
          <p:cNvSpPr>
            <a:spLocks noGrp="1"/>
          </p:cNvSpPr>
          <p:nvPr>
            <p:ph sz="quarter" idx="10"/>
          </p:nvPr>
        </p:nvSpPr>
        <p:spPr/>
        <p:txBody>
          <a:bodyPr>
            <a:normAutofit lnSpcReduction="10000"/>
          </a:bodyPr>
          <a:lstStyle/>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1. Initiator (initiator/</a:t>
            </a:r>
            <a:r>
              <a:rPr lang="nl-NL" sz="3600" b="1" dirty="0" err="1">
                <a:solidFill>
                  <a:srgbClr val="005689"/>
                </a:solidFill>
                <a:effectLst/>
                <a:ea typeface="Times New Roman" panose="02020603050405020304" pitchFamily="18" charset="0"/>
                <a:cs typeface="Arial" panose="020B0604020202020204" pitchFamily="34" charset="0"/>
              </a:rPr>
              <a:t>contributor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levert een bijdrage aan het werk en stelt originele ideeën voor of </a:t>
            </a:r>
            <a:r>
              <a:rPr lang="nl-NL" sz="3600" dirty="0">
                <a:solidFill>
                  <a:srgbClr val="111111"/>
                </a:solidFill>
                <a:effectLst/>
                <a:ea typeface="Times New Roman" panose="02020603050405020304" pitchFamily="18" charset="0"/>
                <a:cs typeface="Arial" panose="020B0604020202020204" pitchFamily="34" charset="0"/>
              </a:rPr>
              <a:t>benoemt</a:t>
            </a:r>
            <a:r>
              <a:rPr lang="nl-NL" sz="3600" dirty="0">
                <a:solidFill>
                  <a:srgbClr val="212121"/>
                </a:solidFill>
                <a:effectLst/>
                <a:ea typeface="Times New Roman" panose="02020603050405020304" pitchFamily="18" charset="0"/>
                <a:cs typeface="Arial" panose="020B0604020202020204" pitchFamily="34" charset="0"/>
              </a:rPr>
              <a:t> verschillende manieren om het einddoel te behalen. De initiator zorgt ervoor dat er discussies ontstaan en stelt het team in staat om nieuwe gebieden en mogelijkheden te verkennen.</a:t>
            </a:r>
            <a:endParaRPr lang="nl-NL" sz="3600" dirty="0">
              <a:effectLst/>
              <a:ea typeface="Calibri" panose="020F0502020204030204" pitchFamily="34" charset="0"/>
              <a:cs typeface="Arial" panose="020B0604020202020204" pitchFamily="34" charset="0"/>
            </a:endParaRPr>
          </a:p>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2. Informatiezoeker (</a:t>
            </a:r>
            <a:r>
              <a:rPr lang="nl-NL" sz="3600" b="1" dirty="0" err="1">
                <a:solidFill>
                  <a:srgbClr val="005689"/>
                </a:solidFill>
                <a:effectLst/>
                <a:ea typeface="Times New Roman" panose="02020603050405020304" pitchFamily="18" charset="0"/>
                <a:cs typeface="Arial" panose="020B0604020202020204" pitchFamily="34" charset="0"/>
              </a:rPr>
              <a:t>informationseeker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traceert alle noodzakelijke informatie met betrekking tot een project. Hij zorgt ervoor dat deze informatie op de juiste plek terecht komt. Hij verzoekt om opheldering en wil de feiten boven water krijgen. Bij ontbrekende informatie zal hij er alles aan doen om het te vinden.</a:t>
            </a:r>
            <a:endParaRPr lang="nl-NL" sz="3600" dirty="0">
              <a:effectLst/>
              <a:ea typeface="Calibri" panose="020F0502020204030204" pitchFamily="34" charset="0"/>
              <a:cs typeface="Arial" panose="020B0604020202020204" pitchFamily="34" charset="0"/>
            </a:endParaRPr>
          </a:p>
          <a:p>
            <a:pPr marL="0" indent="0">
              <a:buNone/>
            </a:pPr>
            <a:endParaRPr lang="nl-NL" dirty="0"/>
          </a:p>
        </p:txBody>
      </p:sp>
      <p:sp>
        <p:nvSpPr>
          <p:cNvPr id="3" name="Titel 2">
            <a:extLst>
              <a:ext uri="{FF2B5EF4-FFF2-40B4-BE49-F238E27FC236}">
                <a16:creationId xmlns:a16="http://schemas.microsoft.com/office/drawing/2014/main" id="{D9104DE3-6CEA-8733-535C-6FBBE6B3057F}"/>
              </a:ext>
            </a:extLst>
          </p:cNvPr>
          <p:cNvSpPr>
            <a:spLocks noGrp="1"/>
          </p:cNvSpPr>
          <p:nvPr>
            <p:ph type="title"/>
          </p:nvPr>
        </p:nvSpPr>
        <p:spPr/>
        <p:txBody>
          <a:bodyPr>
            <a:normAutofit/>
          </a:bodyPr>
          <a:lstStyle/>
          <a:p>
            <a:r>
              <a:rPr lang="nl-NL" sz="4800" dirty="0"/>
              <a:t>Taakrollen (1)</a:t>
            </a:r>
          </a:p>
        </p:txBody>
      </p:sp>
    </p:spTree>
    <p:extLst>
      <p:ext uri="{BB962C8B-B14F-4D97-AF65-F5344CB8AC3E}">
        <p14:creationId xmlns:p14="http://schemas.microsoft.com/office/powerpoint/2010/main" val="1214061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259264C-F061-03C8-0D33-E0A1C5230DE5}"/>
              </a:ext>
            </a:extLst>
          </p:cNvPr>
          <p:cNvSpPr>
            <a:spLocks noGrp="1"/>
          </p:cNvSpPr>
          <p:nvPr>
            <p:ph sz="quarter" idx="10"/>
          </p:nvPr>
        </p:nvSpPr>
        <p:spPr/>
        <p:txBody>
          <a:bodyPr>
            <a:noAutofit/>
          </a:bodyPr>
          <a:lstStyle/>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3. Informatiegever (</a:t>
            </a:r>
            <a:r>
              <a:rPr lang="nl-NL" sz="3600" b="1" dirty="0" err="1">
                <a:solidFill>
                  <a:srgbClr val="005689"/>
                </a:solidFill>
                <a:effectLst/>
                <a:ea typeface="Times New Roman" panose="02020603050405020304" pitchFamily="18" charset="0"/>
                <a:cs typeface="Arial" panose="020B0604020202020204" pitchFamily="34" charset="0"/>
              </a:rPr>
              <a:t>informationgiver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 informatiezoeker is vaak ook de informatiegever; hij geeft de gevonden informatie aan zijn team. Hij wordt gezien als een autoriteit op informatiegebied en weet precies wat relevant is en wat niet.</a:t>
            </a:r>
            <a:endParaRPr lang="nl-NL" sz="3600" dirty="0">
              <a:effectLst/>
              <a:ea typeface="Calibri" panose="020F0502020204030204" pitchFamily="34" charset="0"/>
              <a:cs typeface="Arial" panose="020B0604020202020204" pitchFamily="34" charset="0"/>
            </a:endParaRPr>
          </a:p>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4. Opiniezoeker (opinion </a:t>
            </a:r>
            <a:r>
              <a:rPr lang="nl-NL" sz="3600" b="1" dirty="0" err="1">
                <a:solidFill>
                  <a:srgbClr val="005689"/>
                </a:solidFill>
                <a:effectLst/>
                <a:ea typeface="Times New Roman" panose="02020603050405020304" pitchFamily="18" charset="0"/>
                <a:cs typeface="Arial" panose="020B0604020202020204" pitchFamily="34" charset="0"/>
              </a:rPr>
              <a:t>seeker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Dit is vaak een uitgesproken teamlid dat om opheldering vraagt en de meningen van de teamleden wil weten.</a:t>
            </a:r>
            <a:endParaRPr lang="nl-NL" sz="3600" dirty="0">
              <a:effectLst/>
              <a:ea typeface="Calibri" panose="020F0502020204030204" pitchFamily="34" charset="0"/>
              <a:cs typeface="Arial" panose="020B0604020202020204" pitchFamily="34" charset="0"/>
            </a:endParaRPr>
          </a:p>
        </p:txBody>
      </p:sp>
      <p:sp>
        <p:nvSpPr>
          <p:cNvPr id="3" name="Titel 2">
            <a:extLst>
              <a:ext uri="{FF2B5EF4-FFF2-40B4-BE49-F238E27FC236}">
                <a16:creationId xmlns:a16="http://schemas.microsoft.com/office/drawing/2014/main" id="{E40E3B82-76FF-68AF-DA51-4BF5F991FEE4}"/>
              </a:ext>
            </a:extLst>
          </p:cNvPr>
          <p:cNvSpPr>
            <a:spLocks noGrp="1"/>
          </p:cNvSpPr>
          <p:nvPr>
            <p:ph type="title"/>
          </p:nvPr>
        </p:nvSpPr>
        <p:spPr/>
        <p:txBody>
          <a:bodyPr>
            <a:normAutofit/>
          </a:bodyPr>
          <a:lstStyle/>
          <a:p>
            <a:r>
              <a:rPr lang="nl-NL" sz="4800" dirty="0"/>
              <a:t>Taakrollen (2)</a:t>
            </a:r>
          </a:p>
        </p:txBody>
      </p:sp>
    </p:spTree>
    <p:extLst>
      <p:ext uri="{BB962C8B-B14F-4D97-AF65-F5344CB8AC3E}">
        <p14:creationId xmlns:p14="http://schemas.microsoft.com/office/powerpoint/2010/main" val="2907115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5C9638E6-2EAE-CF97-C133-1E3AB2E246F5}"/>
              </a:ext>
            </a:extLst>
          </p:cNvPr>
          <p:cNvSpPr>
            <a:spLocks noGrp="1"/>
          </p:cNvSpPr>
          <p:nvPr>
            <p:ph type="title"/>
          </p:nvPr>
        </p:nvSpPr>
        <p:spPr/>
        <p:txBody>
          <a:bodyPr>
            <a:normAutofit/>
          </a:bodyPr>
          <a:lstStyle/>
          <a:p>
            <a:r>
              <a:rPr lang="nl-NL" sz="4800" dirty="0"/>
              <a:t>Taakrollen (3)</a:t>
            </a:r>
          </a:p>
        </p:txBody>
      </p:sp>
      <p:sp>
        <p:nvSpPr>
          <p:cNvPr id="21" name="Tijdelijke aanduiding voor inhoud 20">
            <a:extLst>
              <a:ext uri="{FF2B5EF4-FFF2-40B4-BE49-F238E27FC236}">
                <a16:creationId xmlns:a16="http://schemas.microsoft.com/office/drawing/2014/main" id="{3B22517C-C72E-7815-C742-C7A09E4C9381}"/>
              </a:ext>
            </a:extLst>
          </p:cNvPr>
          <p:cNvSpPr>
            <a:spLocks noGrp="1"/>
          </p:cNvSpPr>
          <p:nvPr>
            <p:ph sz="quarter" idx="10"/>
          </p:nvPr>
        </p:nvSpPr>
        <p:spPr/>
        <p:txBody>
          <a:bodyPr/>
          <a:lstStyle/>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5. Opiniegever (opinion </a:t>
            </a:r>
            <a:r>
              <a:rPr lang="nl-NL" sz="3600" b="1" dirty="0" err="1">
                <a:solidFill>
                  <a:srgbClr val="005689"/>
                </a:solidFill>
                <a:effectLst/>
                <a:ea typeface="Times New Roman" panose="02020603050405020304" pitchFamily="18" charset="0"/>
                <a:cs typeface="Arial" panose="020B0604020202020204" pitchFamily="34" charset="0"/>
              </a:rPr>
              <a:t>giver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neemt geen blad voor de mond en geeft snel en vaak zijn eigen mening. Dat kan tot irritatie leiden bij de overige groepsleden of groepsrollen. De opiniegever heeft wel een belangrijke taak. Hij benoemt de dingen die anderen niet durven te zeggen. Zijn mening kan dus waardevol zijn.</a:t>
            </a:r>
          </a:p>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6. Uitwerker (</a:t>
            </a:r>
            <a:r>
              <a:rPr lang="nl-NL" sz="3600" b="1" dirty="0" err="1">
                <a:solidFill>
                  <a:srgbClr val="005689"/>
                </a:solidFill>
                <a:effectLst/>
                <a:ea typeface="Times New Roman" panose="02020603050405020304" pitchFamily="18" charset="0"/>
                <a:cs typeface="Arial" panose="020B0604020202020204" pitchFamily="34" charset="0"/>
              </a:rPr>
              <a:t>elaborator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is in staat om de ideeën van anderen te onderzoeken en uit te werken. Het kan voorkomen dat het idee waar hij aan werkt tot niets leidt, maar ook kan het uitmonden in uitstekende opties die het gehele team naar een hoger plan tilt.</a:t>
            </a:r>
            <a:endParaRPr lang="nl-NL" sz="3600" dirty="0">
              <a:effectLst/>
              <a:ea typeface="Calibri" panose="020F0502020204030204" pitchFamily="34" charset="0"/>
              <a:cs typeface="Arial" panose="020B0604020202020204" pitchFamily="34" charset="0"/>
            </a:endParaRPr>
          </a:p>
          <a:p>
            <a:pPr marL="0" indent="0">
              <a:buNone/>
            </a:pPr>
            <a:endParaRPr lang="nl-N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D376B1-8075-2A55-9AA4-331E2BCC79CE}"/>
              </a:ext>
            </a:extLst>
          </p:cNvPr>
          <p:cNvSpPr>
            <a:spLocks noGrp="1"/>
          </p:cNvSpPr>
          <p:nvPr>
            <p:ph type="title"/>
          </p:nvPr>
        </p:nvSpPr>
        <p:spPr/>
        <p:txBody>
          <a:bodyPr>
            <a:normAutofit/>
          </a:bodyPr>
          <a:lstStyle/>
          <a:p>
            <a:r>
              <a:rPr lang="nl-NL" sz="4800" dirty="0"/>
              <a:t>Taakrollen (4)</a:t>
            </a:r>
          </a:p>
        </p:txBody>
      </p:sp>
      <p:sp>
        <p:nvSpPr>
          <p:cNvPr id="3" name="Tijdelijke aanduiding voor inhoud 2">
            <a:extLst>
              <a:ext uri="{FF2B5EF4-FFF2-40B4-BE49-F238E27FC236}">
                <a16:creationId xmlns:a16="http://schemas.microsoft.com/office/drawing/2014/main" id="{13CB5763-7EF7-2F9D-21C1-A1C2F8F8C690}"/>
              </a:ext>
            </a:extLst>
          </p:cNvPr>
          <p:cNvSpPr>
            <a:spLocks noGrp="1"/>
          </p:cNvSpPr>
          <p:nvPr>
            <p:ph sz="quarter" idx="10"/>
          </p:nvPr>
        </p:nvSpPr>
        <p:spPr/>
        <p:txBody>
          <a:bodyPr>
            <a:normAutofit/>
          </a:bodyPr>
          <a:lstStyle/>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7. Coördinator (</a:t>
            </a:r>
            <a:r>
              <a:rPr lang="nl-NL" sz="3600" b="1" dirty="0" err="1">
                <a:solidFill>
                  <a:srgbClr val="005689"/>
                </a:solidFill>
                <a:effectLst/>
                <a:ea typeface="Times New Roman" panose="02020603050405020304" pitchFamily="18" charset="0"/>
                <a:cs typeface="Arial" panose="020B0604020202020204" pitchFamily="34" charset="0"/>
              </a:rPr>
              <a:t>coordinator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identificeert de verschillende ideeën uit het team en is in staat om het onderliggend verband te maken. Hij brengt samenhang in de verschillende ideeën.</a:t>
            </a:r>
            <a:endParaRPr lang="nl-NL" sz="3600" dirty="0">
              <a:effectLst/>
              <a:ea typeface="Calibri" panose="020F0502020204030204" pitchFamily="34" charset="0"/>
              <a:cs typeface="Arial" panose="020B0604020202020204" pitchFamily="34" charset="0"/>
            </a:endParaRPr>
          </a:p>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8. Verkenner (</a:t>
            </a:r>
            <a:r>
              <a:rPr lang="nl-NL" sz="3600" b="1" dirty="0" err="1">
                <a:solidFill>
                  <a:srgbClr val="005689"/>
                </a:solidFill>
                <a:effectLst/>
                <a:ea typeface="Times New Roman" panose="02020603050405020304" pitchFamily="18" charset="0"/>
                <a:cs typeface="Arial" panose="020B0604020202020204" pitchFamily="34" charset="0"/>
              </a:rPr>
              <a:t>oriënter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evalueert en verduidelijkt de positie van het team. Dat doet hij door tussendoor samen te vatten van hetgeen bereikt is, waardoor het team weet welke koers zij varen en of zij op de goede weg zijn om het einddoel te behalen.</a:t>
            </a:r>
            <a:endParaRPr lang="nl-NL" sz="36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25777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8FFD3C-0640-BFD5-C96A-5858A0C95C98}"/>
              </a:ext>
            </a:extLst>
          </p:cNvPr>
          <p:cNvSpPr>
            <a:spLocks noGrp="1"/>
          </p:cNvSpPr>
          <p:nvPr>
            <p:ph type="title"/>
          </p:nvPr>
        </p:nvSpPr>
        <p:spPr/>
        <p:txBody>
          <a:bodyPr>
            <a:normAutofit/>
          </a:bodyPr>
          <a:lstStyle/>
          <a:p>
            <a:r>
              <a:rPr lang="nl-NL" sz="4800" dirty="0"/>
              <a:t>Taakrollen (5)</a:t>
            </a:r>
          </a:p>
        </p:txBody>
      </p:sp>
      <p:sp>
        <p:nvSpPr>
          <p:cNvPr id="3" name="Tijdelijke aanduiding voor inhoud 2">
            <a:extLst>
              <a:ext uri="{FF2B5EF4-FFF2-40B4-BE49-F238E27FC236}">
                <a16:creationId xmlns:a16="http://schemas.microsoft.com/office/drawing/2014/main" id="{1CE8499C-19D4-5FED-D0A6-F98D9E9EF607}"/>
              </a:ext>
            </a:extLst>
          </p:cNvPr>
          <p:cNvSpPr>
            <a:spLocks noGrp="1"/>
          </p:cNvSpPr>
          <p:nvPr>
            <p:ph sz="quarter" idx="10"/>
          </p:nvPr>
        </p:nvSpPr>
        <p:spPr/>
        <p:txBody>
          <a:bodyPr>
            <a:normAutofit/>
          </a:bodyPr>
          <a:lstStyle/>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9. Criticus (evaluator/</a:t>
            </a:r>
            <a:r>
              <a:rPr lang="nl-NL" sz="3600" b="1" dirty="0" err="1">
                <a:solidFill>
                  <a:srgbClr val="005689"/>
                </a:solidFill>
                <a:effectLst/>
                <a:ea typeface="Times New Roman" panose="02020603050405020304" pitchFamily="18" charset="0"/>
                <a:cs typeface="Arial" panose="020B0604020202020204" pitchFamily="34" charset="0"/>
              </a:rPr>
              <a:t>critic</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Deze persoon evalueert alle voorstellen op een zo objectief mogelijke manier. Daarin is hij kritisch en gaat discussies niet uit de weg.</a:t>
            </a:r>
            <a:endParaRPr lang="nl-NL" sz="3600" dirty="0">
              <a:effectLst/>
              <a:ea typeface="Calibri" panose="020F0502020204030204" pitchFamily="34" charset="0"/>
              <a:cs typeface="Arial" panose="020B0604020202020204" pitchFamily="34" charset="0"/>
            </a:endParaRPr>
          </a:p>
          <a:p>
            <a:pPr marL="0" indent="0">
              <a:spcBef>
                <a:spcPts val="1500"/>
              </a:spcBef>
              <a:spcAft>
                <a:spcPts val="375"/>
              </a:spcAft>
              <a:buNone/>
            </a:pPr>
            <a:r>
              <a:rPr lang="nl-NL" sz="3600" b="1" dirty="0">
                <a:solidFill>
                  <a:srgbClr val="005689"/>
                </a:solidFill>
                <a:effectLst/>
                <a:ea typeface="Times New Roman" panose="02020603050405020304" pitchFamily="18" charset="0"/>
                <a:cs typeface="Arial" panose="020B0604020202020204" pitchFamily="34" charset="0"/>
              </a:rPr>
              <a:t>10. Actieveling (</a:t>
            </a:r>
            <a:r>
              <a:rPr lang="nl-NL" sz="3600" b="1" dirty="0" err="1">
                <a:solidFill>
                  <a:srgbClr val="005689"/>
                </a:solidFill>
                <a:effectLst/>
                <a:ea typeface="Times New Roman" panose="02020603050405020304" pitchFamily="18" charset="0"/>
                <a:cs typeface="Arial" panose="020B0604020202020204" pitchFamily="34" charset="0"/>
              </a:rPr>
              <a:t>energizer</a:t>
            </a:r>
            <a:r>
              <a:rPr lang="nl-NL" sz="3600" b="1" dirty="0">
                <a:solidFill>
                  <a:srgbClr val="005689"/>
                </a:solidFill>
                <a:effectLst/>
                <a:ea typeface="Times New Roman" panose="02020603050405020304" pitchFamily="18" charset="0"/>
                <a:cs typeface="Arial" panose="020B0604020202020204" pitchFamily="34" charset="0"/>
              </a:rPr>
              <a:t>)</a:t>
            </a:r>
            <a:endParaRPr lang="nl-NL" sz="3600" dirty="0">
              <a:solidFill>
                <a:srgbClr val="005689"/>
              </a:solidFill>
              <a:effectLst/>
              <a:ea typeface="Calibri" panose="020F0502020204030204" pitchFamily="34" charset="0"/>
              <a:cs typeface="Arial" panose="020B0604020202020204" pitchFamily="34" charset="0"/>
            </a:endParaRPr>
          </a:p>
          <a:p>
            <a:pPr marL="0" indent="0">
              <a:spcAft>
                <a:spcPts val="1800"/>
              </a:spcAft>
              <a:buNone/>
            </a:pPr>
            <a:r>
              <a:rPr lang="nl-NL" sz="3600" dirty="0">
                <a:solidFill>
                  <a:srgbClr val="212121"/>
                </a:solidFill>
                <a:effectLst/>
                <a:ea typeface="Times New Roman" panose="02020603050405020304" pitchFamily="18" charset="0"/>
                <a:cs typeface="Arial" panose="020B0604020202020204" pitchFamily="34" charset="0"/>
              </a:rPr>
              <a:t>Dit is het meest vitale groepslid van het team. Hij is in staat de rest van het team te motiveren en daar waar anderen het niet meer zien zitten zet hij door. Hij blijft </a:t>
            </a:r>
            <a:r>
              <a:rPr lang="nl-NL" sz="3600" u="sng" dirty="0">
                <a:solidFill>
                  <a:srgbClr val="111111"/>
                </a:solidFill>
                <a:effectLst/>
                <a:ea typeface="Times New Roman" panose="02020603050405020304" pitchFamily="18" charset="0"/>
                <a:cs typeface="Arial" panose="020B0604020202020204" pitchFamily="34" charset="0"/>
                <a:hlinkClick r:id="rId2"/>
              </a:rPr>
              <a:t>gemotiveerd</a:t>
            </a:r>
            <a:r>
              <a:rPr lang="nl-NL" sz="3600" dirty="0">
                <a:solidFill>
                  <a:srgbClr val="212121"/>
                </a:solidFill>
                <a:effectLst/>
                <a:ea typeface="Times New Roman" panose="02020603050405020304" pitchFamily="18" charset="0"/>
                <a:cs typeface="Arial" panose="020B0604020202020204" pitchFamily="34" charset="0"/>
              </a:rPr>
              <a:t> en gefocust om het doel te bereiken en weet in z’n enthousiasme anderen mee te krijgen.</a:t>
            </a:r>
            <a:endParaRPr lang="nl-NL" sz="36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74439319"/>
      </p:ext>
    </p:extLst>
  </p:cSld>
  <p:clrMapOvr>
    <a:masterClrMapping/>
  </p:clrMapOvr>
</p:sld>
</file>

<file path=ppt/theme/theme1.xml><?xml version="1.0" encoding="utf-8"?>
<a:theme xmlns:a="http://schemas.openxmlformats.org/drawingml/2006/main" name="Office Theme">
  <a:themeElements>
    <a:clrScheme name="SBAR">
      <a:dk1>
        <a:srgbClr val="FFFFFF"/>
      </a:dk1>
      <a:lt1>
        <a:srgbClr val="E30251"/>
      </a:lt1>
      <a:dk2>
        <a:srgbClr val="FFFFFF"/>
      </a:dk2>
      <a:lt2>
        <a:srgbClr val="005689"/>
      </a:lt2>
      <a:accent1>
        <a:srgbClr val="E30251"/>
      </a:accent1>
      <a:accent2>
        <a:srgbClr val="FFFFFF"/>
      </a:accent2>
      <a:accent3>
        <a:srgbClr val="005689"/>
      </a:accent3>
      <a:accent4>
        <a:srgbClr val="005689"/>
      </a:accent4>
      <a:accent5>
        <a:srgbClr val="E30251"/>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TotalTime>
  <Words>1704</Words>
  <Application>Microsoft Office PowerPoint</Application>
  <PresentationFormat>Aangepast</PresentationFormat>
  <Paragraphs>104</Paragraphs>
  <Slides>22</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22</vt:i4>
      </vt:variant>
    </vt:vector>
  </HeadingPairs>
  <TitlesOfParts>
    <vt:vector size="27" baseType="lpstr">
      <vt:lpstr>Arial</vt:lpstr>
      <vt:lpstr>Times New Roman</vt:lpstr>
      <vt:lpstr>Calibri</vt:lpstr>
      <vt:lpstr>Source Sans Pro Bold</vt:lpstr>
      <vt:lpstr>Office Theme</vt:lpstr>
      <vt:lpstr>12 taakrollen en 6 persoonlijke en/of sociale rollen die nodig zijn om een project te starten en te voltooien.  8 disfunctionele rollen </vt:lpstr>
      <vt:lpstr>Inleiding</vt:lpstr>
      <vt:lpstr>Taakrollen:  Taakrollen hebben betrekking op het daadwerkelijk uitvoeren van het werk en de taken die hiermee gepaard gaan.  Wat moet er allemaal gedaan worden om een project te starten en te voltooien?  Ze vertegenwoordigen alle rollen die nodig zijn om een project stapsgewijs uit te voeren.  Volgens Benne en Sheats bestaan er 12 taakrollen. </vt:lpstr>
      <vt:lpstr>De 12 taakrollen</vt:lpstr>
      <vt:lpstr>Taakrollen (1)</vt:lpstr>
      <vt:lpstr>Taakrollen (2)</vt:lpstr>
      <vt:lpstr>Taakrollen (3)</vt:lpstr>
      <vt:lpstr>Taakrollen (4)</vt:lpstr>
      <vt:lpstr>Taakrollen (5)</vt:lpstr>
      <vt:lpstr>Taakrollen (6)</vt:lpstr>
      <vt:lpstr>Persoonlijke en/of sociale rollen:  Interpersoonlijke relaties binnen een team hebben invloed op het succesvol functioneren. Deze rollen dragen bij aan het positieve functioneren van een team.  Zijn de onderlinge banden goed en respecteren teamleden elkaar, dan leidt dat tot goede resultaten.  Spelen er onderlinge conflicten en is er strijd, dan komt dit het resultaat niet ten goede.  In deze categorie onderscheiden Benne en Sheats 6 rollen.</vt:lpstr>
      <vt:lpstr>De 6 persoonlijke en/of sociale rollen</vt:lpstr>
      <vt:lpstr>Persoonlijke en/of sociale rollen (1)</vt:lpstr>
      <vt:lpstr>Persoonlijke en/of sociale rollen (2)</vt:lpstr>
      <vt:lpstr>Persoonlijke en/of sociale rollen (3)</vt:lpstr>
      <vt:lpstr>Disfunctionele rollen:  Deze rollen verstoren de voortgang van het team en verzwakken de samenwerking. Zodra 1 of meerdere teamleden een dergelijke rol vervullen, geeft dat een verschuiving in het team.  In deze categorie onderscheiden Benne en Sheats 8 rollen.</vt:lpstr>
      <vt:lpstr>De 8 disfunctionele rollen</vt:lpstr>
      <vt:lpstr>Disfunctionele rollen (1)</vt:lpstr>
      <vt:lpstr>Disfunctionele rollen (2)</vt:lpstr>
      <vt:lpstr>Disfunctionele rollen (3)</vt:lpstr>
      <vt:lpstr>Disfunctionele rollen (4)</vt:lpstr>
      <vt:lpstr>Voor vragen of opmerkingen over het SBAR-template verpleeghuiszorg mail naar Postbus UKON Eerstelijnsgeneeskunde:  ukon.elg@radboudumc.nl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Presentatie SBAR</dc:title>
  <dc:creator>Tange, Lenny</dc:creator>
  <cp:lastModifiedBy>Lenny Tange</cp:lastModifiedBy>
  <cp:revision>10</cp:revision>
  <dcterms:created xsi:type="dcterms:W3CDTF">2006-08-16T00:00:00Z</dcterms:created>
  <dcterms:modified xsi:type="dcterms:W3CDTF">2025-10-30T14:11:08Z</dcterms:modified>
  <dc:identifier>DAGZ0g_U7yY</dc:identifier>
</cp:coreProperties>
</file>