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70" r:id="rId4"/>
    <p:sldId id="269" r:id="rId5"/>
    <p:sldId id="257" r:id="rId6"/>
    <p:sldId id="271" r:id="rId7"/>
    <p:sldId id="272" r:id="rId8"/>
    <p:sldId id="262" r:id="rId9"/>
    <p:sldId id="273" r:id="rId10"/>
    <p:sldId id="261" r:id="rId11"/>
  </p:sldIdLst>
  <p:sldSz cx="18288000" cy="10287000"/>
  <p:notesSz cx="6858000" cy="9144000"/>
  <p:embeddedFontLst>
    <p:embeddedFont>
      <p:font typeface="Source Sans Pro Bold" panose="020B0604020202020204" charset="0"/>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9"/>
    <a:srgbClr val="E302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66D25FD-6BF8-D052-10E1-B75B0BE03BD0}"/>
              </a:ext>
            </a:extLst>
          </p:cNvPr>
          <p:cNvPicPr>
            <a:picLocks noChangeAspect="1"/>
          </p:cNvPicPr>
          <p:nvPr userDrawn="1"/>
        </p:nvPicPr>
        <p:blipFill>
          <a:blip r:embed="rId2"/>
          <a:stretch>
            <a:fillRect/>
          </a:stretch>
        </p:blipFill>
        <p:spPr>
          <a:xfrm>
            <a:off x="0" y="0"/>
            <a:ext cx="18403348" cy="10287000"/>
          </a:xfrm>
          <a:prstGeom prst="rect">
            <a:avLst/>
          </a:prstGeom>
        </p:spPr>
      </p:pic>
      <p:sp>
        <p:nvSpPr>
          <p:cNvPr id="8" name="Titel 7">
            <a:extLst>
              <a:ext uri="{FF2B5EF4-FFF2-40B4-BE49-F238E27FC236}">
                <a16:creationId xmlns:a16="http://schemas.microsoft.com/office/drawing/2014/main" id="{0BE03BB3-52C7-2F98-A3F2-C71798269BBA}"/>
              </a:ext>
            </a:extLst>
          </p:cNvPr>
          <p:cNvSpPr>
            <a:spLocks noGrp="1"/>
          </p:cNvSpPr>
          <p:nvPr>
            <p:ph type="title"/>
          </p:nvPr>
        </p:nvSpPr>
        <p:spPr>
          <a:xfrm>
            <a:off x="5086874" y="8267700"/>
            <a:ext cx="8229600" cy="1143000"/>
          </a:xfrm>
        </p:spPr>
        <p:txBody>
          <a:bodyPr/>
          <a:lstStyle>
            <a:lvl1pPr>
              <a:defRPr sz="5400"/>
            </a:lvl1pPr>
          </a:lstStyle>
          <a:p>
            <a:r>
              <a:rPr lang="nl-NL" dirty="0"/>
              <a:t>Klik om stijl te bewerken</a:t>
            </a:r>
          </a:p>
        </p:txBody>
      </p:sp>
    </p:spTree>
    <p:extLst>
      <p:ext uri="{BB962C8B-B14F-4D97-AF65-F5344CB8AC3E}">
        <p14:creationId xmlns:p14="http://schemas.microsoft.com/office/powerpoint/2010/main" val="257921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cht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F23C031-A0B2-2715-3DEE-0DF0BA5CE6B1}"/>
              </a:ext>
            </a:extLst>
          </p:cNvPr>
          <p:cNvPicPr>
            <a:picLocks noChangeAspect="1"/>
          </p:cNvPicPr>
          <p:nvPr userDrawn="1"/>
        </p:nvPicPr>
        <p:blipFill>
          <a:blip r:embed="rId2"/>
          <a:stretch>
            <a:fillRect/>
          </a:stretch>
        </p:blipFill>
        <p:spPr>
          <a:xfrm>
            <a:off x="0" y="0"/>
            <a:ext cx="18332567" cy="10287000"/>
          </a:xfrm>
          <a:prstGeom prst="rect">
            <a:avLst/>
          </a:prstGeom>
        </p:spPr>
      </p:pic>
      <p:sp>
        <p:nvSpPr>
          <p:cNvPr id="9" name="Tijdelijke aanduiding voor inhoud 8">
            <a:extLst>
              <a:ext uri="{FF2B5EF4-FFF2-40B4-BE49-F238E27FC236}">
                <a16:creationId xmlns:a16="http://schemas.microsoft.com/office/drawing/2014/main" id="{C5AF91EE-FA0A-FD7F-8B76-8E830C0A096F}"/>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a:extLst>
              <a:ext uri="{FF2B5EF4-FFF2-40B4-BE49-F238E27FC236}">
                <a16:creationId xmlns:a16="http://schemas.microsoft.com/office/drawing/2014/main" id="{DCA1B0C5-6E27-5374-DC72-9ABD410D6EBE}"/>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Tree>
    <p:extLst>
      <p:ext uri="{BB962C8B-B14F-4D97-AF65-F5344CB8AC3E}">
        <p14:creationId xmlns:p14="http://schemas.microsoft.com/office/powerpoint/2010/main" val="51671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7FE292F-0734-3C03-4E7C-B23AA0FFD8F2}"/>
              </a:ext>
            </a:extLst>
          </p:cNvPr>
          <p:cNvPicPr>
            <a:picLocks noChangeAspect="1"/>
          </p:cNvPicPr>
          <p:nvPr userDrawn="1"/>
        </p:nvPicPr>
        <p:blipFill>
          <a:blip r:embed="rId2"/>
          <a:stretch>
            <a:fillRect/>
          </a:stretch>
        </p:blipFill>
        <p:spPr>
          <a:xfrm>
            <a:off x="2628" y="0"/>
            <a:ext cx="18285372" cy="10284051"/>
          </a:xfrm>
          <a:prstGeom prst="rect">
            <a:avLst/>
          </a:prstGeom>
        </p:spPr>
      </p:pic>
      <p:sp>
        <p:nvSpPr>
          <p:cNvPr id="8" name="Titel 9">
            <a:extLst>
              <a:ext uri="{FF2B5EF4-FFF2-40B4-BE49-F238E27FC236}">
                <a16:creationId xmlns:a16="http://schemas.microsoft.com/office/drawing/2014/main" id="{CF457C60-6647-FB77-13F8-FB10F76B1EB9}"/>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
        <p:nvSpPr>
          <p:cNvPr id="9" name="Tijdelijke aanduiding voor inhoud 8">
            <a:extLst>
              <a:ext uri="{FF2B5EF4-FFF2-40B4-BE49-F238E27FC236}">
                <a16:creationId xmlns:a16="http://schemas.microsoft.com/office/drawing/2014/main" id="{D0F273BB-B739-1794-7357-485A685A7E7C}"/>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687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uw rechts">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302F034-358F-FE7A-9EBA-04918EA5B18C}"/>
              </a:ext>
            </a:extLst>
          </p:cNvPr>
          <p:cNvPicPr>
            <a:picLocks noChangeAspect="1"/>
          </p:cNvPicPr>
          <p:nvPr userDrawn="1"/>
        </p:nvPicPr>
        <p:blipFill>
          <a:blip r:embed="rId2"/>
          <a:stretch>
            <a:fillRect/>
          </a:stretch>
        </p:blipFill>
        <p:spPr>
          <a:xfrm>
            <a:off x="0" y="0"/>
            <a:ext cx="18364200" cy="10303032"/>
          </a:xfrm>
          <a:prstGeom prst="rect">
            <a:avLst/>
          </a:prstGeom>
        </p:spPr>
      </p:pic>
      <p:sp>
        <p:nvSpPr>
          <p:cNvPr id="9" name="Tijdelijke aanduiding voor inhoud 8">
            <a:extLst>
              <a:ext uri="{FF2B5EF4-FFF2-40B4-BE49-F238E27FC236}">
                <a16:creationId xmlns:a16="http://schemas.microsoft.com/office/drawing/2014/main" id="{C5AF91EE-FA0A-FD7F-8B76-8E830C0A096F}"/>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a:extLst>
              <a:ext uri="{FF2B5EF4-FFF2-40B4-BE49-F238E27FC236}">
                <a16:creationId xmlns:a16="http://schemas.microsoft.com/office/drawing/2014/main" id="{DCA1B0C5-6E27-5374-DC72-9ABD410D6EBE}"/>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Tree>
    <p:extLst>
      <p:ext uri="{BB962C8B-B14F-4D97-AF65-F5344CB8AC3E}">
        <p14:creationId xmlns:p14="http://schemas.microsoft.com/office/powerpoint/2010/main" val="282947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uw link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80898DC-B50D-162E-7FFD-FBD130FED9DA}"/>
              </a:ext>
            </a:extLst>
          </p:cNvPr>
          <p:cNvPicPr>
            <a:picLocks noChangeAspect="1"/>
          </p:cNvPicPr>
          <p:nvPr userDrawn="1"/>
        </p:nvPicPr>
        <p:blipFill>
          <a:blip r:embed="rId2"/>
          <a:stretch>
            <a:fillRect/>
          </a:stretch>
        </p:blipFill>
        <p:spPr>
          <a:xfrm>
            <a:off x="0" y="0"/>
            <a:ext cx="18364200" cy="10310005"/>
          </a:xfrm>
          <a:prstGeom prst="rect">
            <a:avLst/>
          </a:prstGeom>
        </p:spPr>
      </p:pic>
      <p:sp>
        <p:nvSpPr>
          <p:cNvPr id="8" name="Titel 9">
            <a:extLst>
              <a:ext uri="{FF2B5EF4-FFF2-40B4-BE49-F238E27FC236}">
                <a16:creationId xmlns:a16="http://schemas.microsoft.com/office/drawing/2014/main" id="{CF457C60-6647-FB77-13F8-FB10F76B1EB9}"/>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
        <p:nvSpPr>
          <p:cNvPr id="9" name="Tijdelijke aanduiding voor inhoud 8">
            <a:extLst>
              <a:ext uri="{FF2B5EF4-FFF2-40B4-BE49-F238E27FC236}">
                <a16:creationId xmlns:a16="http://schemas.microsoft.com/office/drawing/2014/main" id="{D0F273BB-B739-1794-7357-485A685A7E7C}"/>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4456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roze">
    <p:bg>
      <p:bgPr>
        <a:solidFill>
          <a:srgbClr val="E3025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8DADAAD-3408-3B6E-22E2-2C267F667EC3}"/>
              </a:ext>
            </a:extLst>
          </p:cNvPr>
          <p:cNvSpPr>
            <a:spLocks noGrp="1"/>
          </p:cNvSpPr>
          <p:nvPr>
            <p:ph type="title"/>
          </p:nvPr>
        </p:nvSpPr>
        <p:spPr>
          <a:xfrm>
            <a:off x="3162300" y="4572000"/>
            <a:ext cx="11963400" cy="1143000"/>
          </a:xfrm>
        </p:spPr>
        <p:txBody>
          <a:bodyPr>
            <a:noAutofit/>
          </a:bodyPr>
          <a:lstStyle>
            <a:lvl1pPr>
              <a:defRPr sz="8800"/>
            </a:lvl1pPr>
          </a:lstStyle>
          <a:p>
            <a:r>
              <a:rPr lang="nl-NL" dirty="0"/>
              <a:t>Klik om stijl te bewerken</a:t>
            </a:r>
          </a:p>
        </p:txBody>
      </p:sp>
    </p:spTree>
    <p:extLst>
      <p:ext uri="{BB962C8B-B14F-4D97-AF65-F5344CB8AC3E}">
        <p14:creationId xmlns:p14="http://schemas.microsoft.com/office/powerpoint/2010/main" val="235739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blauw">
    <p:bg>
      <p:bgPr>
        <a:solidFill>
          <a:srgbClr val="005689"/>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80F1E53-7A8E-096A-380F-54023705D27D}"/>
              </a:ext>
            </a:extLst>
          </p:cNvPr>
          <p:cNvSpPr>
            <a:spLocks noGrp="1"/>
          </p:cNvSpPr>
          <p:nvPr>
            <p:ph type="title"/>
          </p:nvPr>
        </p:nvSpPr>
        <p:spPr>
          <a:xfrm>
            <a:off x="3162300" y="4572000"/>
            <a:ext cx="11963400" cy="1143000"/>
          </a:xfrm>
        </p:spPr>
        <p:txBody>
          <a:bodyPr>
            <a:noAutofit/>
          </a:bodyPr>
          <a:lstStyle>
            <a:lvl1pPr>
              <a:defRPr sz="8800"/>
            </a:lvl1pPr>
          </a:lstStyle>
          <a:p>
            <a:r>
              <a:rPr lang="nl-NL" dirty="0"/>
              <a:t>Klik om stijl te bewerken</a:t>
            </a:r>
          </a:p>
        </p:txBody>
      </p:sp>
    </p:spTree>
    <p:extLst>
      <p:ext uri="{BB962C8B-B14F-4D97-AF65-F5344CB8AC3E}">
        <p14:creationId xmlns:p14="http://schemas.microsoft.com/office/powerpoint/2010/main" val="95959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400C149-752A-0F2E-9A96-9EF76A454E34}"/>
              </a:ext>
            </a:extLst>
          </p:cNvPr>
          <p:cNvPicPr>
            <a:picLocks noChangeAspect="1"/>
          </p:cNvPicPr>
          <p:nvPr userDrawn="1"/>
        </p:nvPicPr>
        <p:blipFill>
          <a:blip r:embed="rId2"/>
          <a:stretch>
            <a:fillRect/>
          </a:stretch>
        </p:blipFill>
        <p:spPr>
          <a:xfrm>
            <a:off x="0" y="0"/>
            <a:ext cx="18374710" cy="10287000"/>
          </a:xfrm>
          <a:prstGeom prst="rect">
            <a:avLst/>
          </a:prstGeom>
        </p:spPr>
      </p:pic>
      <p:sp>
        <p:nvSpPr>
          <p:cNvPr id="8" name="Titel 7">
            <a:extLst>
              <a:ext uri="{FF2B5EF4-FFF2-40B4-BE49-F238E27FC236}">
                <a16:creationId xmlns:a16="http://schemas.microsoft.com/office/drawing/2014/main" id="{24798DC8-146C-133E-0CD4-6286E6986055}"/>
              </a:ext>
            </a:extLst>
          </p:cNvPr>
          <p:cNvSpPr>
            <a:spLocks noGrp="1"/>
          </p:cNvSpPr>
          <p:nvPr>
            <p:ph type="title"/>
          </p:nvPr>
        </p:nvSpPr>
        <p:spPr>
          <a:xfrm>
            <a:off x="5029200" y="1028700"/>
            <a:ext cx="8229600" cy="1143000"/>
          </a:xfrm>
        </p:spPr>
        <p:txBody>
          <a:bodyPr>
            <a:normAutofit/>
          </a:bodyPr>
          <a:lstStyle>
            <a:lvl1pPr>
              <a:defRPr sz="5400">
                <a:solidFill>
                  <a:schemeClr val="bg1"/>
                </a:solidFill>
              </a:defRPr>
            </a:lvl1pPr>
          </a:lstStyle>
          <a:p>
            <a:r>
              <a:rPr lang="nl-NL" dirty="0"/>
              <a:t>Klik om stijl te bewerken</a:t>
            </a:r>
          </a:p>
        </p:txBody>
      </p:sp>
    </p:spTree>
    <p:extLst>
      <p:ext uri="{BB962C8B-B14F-4D97-AF65-F5344CB8AC3E}">
        <p14:creationId xmlns:p14="http://schemas.microsoft.com/office/powerpoint/2010/main" val="306637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10/30/2025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solidFill>
              </a:defRPr>
            </a:lvl1pPr>
          </a:lstStyle>
          <a:p>
            <a:fld id="{B6F15528-21DE-4FAA-801E-634DDDAF4B2B}"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62" r:id="rId5"/>
    <p:sldLayoutId id="2147483663" r:id="rId6"/>
    <p:sldLayoutId id="2147483659" r:id="rId7"/>
    <p:sldLayoutId id="2147483660" r:id="rId8"/>
    <p:sldLayoutId id="2147483661" r:id="rId9"/>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47800" y="1017449"/>
            <a:ext cx="15392400" cy="1344599"/>
          </a:xfrm>
          <a:prstGeom prst="rect">
            <a:avLst/>
          </a:prstGeom>
        </p:spPr>
        <p:txBody>
          <a:bodyPr wrap="square" lIns="0" tIns="0" rIns="0" bIns="0" rtlCol="0" anchor="t">
            <a:spAutoFit/>
          </a:bodyPr>
          <a:lstStyle/>
          <a:p>
            <a:pPr algn="ctr">
              <a:lnSpc>
                <a:spcPts val="11200"/>
              </a:lnSpc>
            </a:pPr>
            <a:r>
              <a:rPr lang="en-US" sz="8000" b="1" dirty="0" err="1">
                <a:solidFill>
                  <a:srgbClr val="E30251"/>
                </a:solidFill>
                <a:latin typeface="Source Sans Pro Bold"/>
                <a:ea typeface="Source Sans Pro Bold"/>
                <a:cs typeface="Source Sans Pro Bold"/>
                <a:sym typeface="Source Sans Pro Bold"/>
              </a:rPr>
              <a:t>Motiveren</a:t>
            </a:r>
            <a:r>
              <a:rPr lang="en-US" sz="8000" b="1" dirty="0">
                <a:solidFill>
                  <a:srgbClr val="E30251"/>
                </a:solidFill>
                <a:latin typeface="Source Sans Pro Bold"/>
                <a:ea typeface="Source Sans Pro Bold"/>
                <a:cs typeface="Source Sans Pro Bold"/>
                <a:sym typeface="Source Sans Pro Bold"/>
              </a:rPr>
              <a:t> van </a:t>
            </a:r>
            <a:r>
              <a:rPr lang="en-US" sz="8000" b="1" dirty="0" err="1">
                <a:solidFill>
                  <a:srgbClr val="E30251"/>
                </a:solidFill>
                <a:latin typeface="Source Sans Pro Bold"/>
                <a:ea typeface="Source Sans Pro Bold"/>
                <a:cs typeface="Source Sans Pro Bold"/>
                <a:sym typeface="Source Sans Pro Bold"/>
              </a:rPr>
              <a:t>collega’s</a:t>
            </a:r>
            <a:endParaRPr lang="en-US" sz="8000" b="1" dirty="0">
              <a:solidFill>
                <a:srgbClr val="E30251"/>
              </a:solidFill>
              <a:latin typeface="Source Sans Pro Bold"/>
              <a:ea typeface="Source Sans Pro Bold"/>
              <a:cs typeface="Source Sans Pro Bold"/>
              <a:sym typeface="Source Sans Pro Bold"/>
            </a:endParaRPr>
          </a:p>
        </p:txBody>
      </p:sp>
      <p:sp>
        <p:nvSpPr>
          <p:cNvPr id="11" name="Titel 10">
            <a:extLst>
              <a:ext uri="{FF2B5EF4-FFF2-40B4-BE49-F238E27FC236}">
                <a16:creationId xmlns:a16="http://schemas.microsoft.com/office/drawing/2014/main" id="{6705B55C-2E01-A36D-B336-564B67E0CC90}"/>
              </a:ext>
            </a:extLst>
          </p:cNvPr>
          <p:cNvSpPr>
            <a:spLocks noGrp="1"/>
          </p:cNvSpPr>
          <p:nvPr>
            <p:ph type="title"/>
          </p:nvPr>
        </p:nvSpPr>
        <p:spPr>
          <a:xfrm>
            <a:off x="2800350" y="8253412"/>
            <a:ext cx="12687300" cy="1143000"/>
          </a:xfrm>
        </p:spPr>
        <p:txBody>
          <a:bodyPr>
            <a:normAutofit fontScale="90000"/>
          </a:bodyPr>
          <a:lstStyle/>
          <a:p>
            <a:r>
              <a:rPr lang="nl-NL" dirty="0"/>
              <a:t>Werkvorm: Oogstboom – Succesverhalen delen</a:t>
            </a:r>
          </a:p>
        </p:txBody>
      </p:sp>
      <p:sp>
        <p:nvSpPr>
          <p:cNvPr id="6" name="TextBox 3">
            <a:extLst>
              <a:ext uri="{FF2B5EF4-FFF2-40B4-BE49-F238E27FC236}">
                <a16:creationId xmlns:a16="http://schemas.microsoft.com/office/drawing/2014/main" id="{B75DBA1E-4781-BA4C-C997-86A49597F13E}"/>
              </a:ext>
            </a:extLst>
          </p:cNvPr>
          <p:cNvSpPr txBox="1"/>
          <p:nvPr/>
        </p:nvSpPr>
        <p:spPr>
          <a:xfrm>
            <a:off x="1200674" y="1994664"/>
            <a:ext cx="16002000" cy="1224246"/>
          </a:xfrm>
          <a:prstGeom prst="rect">
            <a:avLst/>
          </a:prstGeom>
        </p:spPr>
        <p:txBody>
          <a:bodyPr wrap="square" lIns="0" tIns="0" rIns="0" bIns="0" rtlCol="0" anchor="t">
            <a:spAutoFit/>
          </a:bodyPr>
          <a:lstStyle/>
          <a:p>
            <a:pPr algn="ctr">
              <a:lnSpc>
                <a:spcPts val="11200"/>
              </a:lnSpc>
            </a:pPr>
            <a:r>
              <a:rPr lang="en-US" sz="3600" b="1" i="1" dirty="0">
                <a:solidFill>
                  <a:srgbClr val="E30251"/>
                </a:solidFill>
                <a:latin typeface="Source Sans Pro Bold"/>
                <a:ea typeface="Source Sans Pro Bold"/>
                <a:cs typeface="Source Sans Pro Bold"/>
                <a:sym typeface="Source Sans Pro Bold"/>
              </a:rPr>
              <a:t>In het </a:t>
            </a:r>
            <a:r>
              <a:rPr lang="en-US" sz="3600" b="1" i="1" dirty="0" err="1">
                <a:solidFill>
                  <a:srgbClr val="E30251"/>
                </a:solidFill>
                <a:latin typeface="Source Sans Pro Bold"/>
                <a:ea typeface="Source Sans Pro Bold"/>
                <a:cs typeface="Source Sans Pro Bold"/>
                <a:sym typeface="Source Sans Pro Bold"/>
              </a:rPr>
              <a:t>kader</a:t>
            </a:r>
            <a:r>
              <a:rPr lang="en-US" sz="3600" b="1" i="1" dirty="0">
                <a:solidFill>
                  <a:srgbClr val="E30251"/>
                </a:solidFill>
                <a:latin typeface="Source Sans Pro Bold"/>
                <a:ea typeface="Source Sans Pro Bold"/>
                <a:cs typeface="Source Sans Pro Bold"/>
                <a:sym typeface="Source Sans Pro Bold"/>
              </a:rPr>
              <a:t> van </a:t>
            </a:r>
            <a:r>
              <a:rPr lang="en-US" sz="3600" b="1" i="1" dirty="0" err="1">
                <a:solidFill>
                  <a:srgbClr val="E30251"/>
                </a:solidFill>
                <a:latin typeface="Source Sans Pro Bold"/>
                <a:ea typeface="Source Sans Pro Bold"/>
                <a:cs typeface="Source Sans Pro Bold"/>
                <a:sym typeface="Source Sans Pro Bold"/>
              </a:rPr>
              <a:t>implementatie</a:t>
            </a:r>
            <a:r>
              <a:rPr lang="en-US" sz="3600" b="1" i="1" dirty="0">
                <a:solidFill>
                  <a:srgbClr val="E30251"/>
                </a:solidFill>
                <a:latin typeface="Source Sans Pro Bold"/>
                <a:ea typeface="Source Sans Pro Bold"/>
                <a:cs typeface="Source Sans Pro Bold"/>
                <a:sym typeface="Source Sans Pro Bold"/>
              </a:rPr>
              <a:t> van de SBAR</a:t>
            </a:r>
          </a:p>
        </p:txBody>
      </p:sp>
      <p:sp>
        <p:nvSpPr>
          <p:cNvPr id="10" name="Freeform 2">
            <a:extLst>
              <a:ext uri="{FF2B5EF4-FFF2-40B4-BE49-F238E27FC236}">
                <a16:creationId xmlns:a16="http://schemas.microsoft.com/office/drawing/2014/main" id="{F025E0A6-D390-5432-5475-C79DE1842E56}"/>
              </a:ext>
            </a:extLst>
          </p:cNvPr>
          <p:cNvSpPr/>
          <p:nvPr/>
        </p:nvSpPr>
        <p:spPr>
          <a:xfrm>
            <a:off x="228600" y="5753100"/>
            <a:ext cx="2743200" cy="1509712"/>
          </a:xfrm>
          <a:custGeom>
            <a:avLst/>
            <a:gdLst/>
            <a:ahLst/>
            <a:cxnLst/>
            <a:rect l="l" t="t" r="r" b="b"/>
            <a:pathLst>
              <a:path w="6252005" h="6252005">
                <a:moveTo>
                  <a:pt x="0" y="0"/>
                </a:moveTo>
                <a:lnTo>
                  <a:pt x="6252004" y="0"/>
                </a:lnTo>
                <a:lnTo>
                  <a:pt x="6252004" y="6252005"/>
                </a:lnTo>
                <a:lnTo>
                  <a:pt x="0" y="6252005"/>
                </a:lnTo>
                <a:lnTo>
                  <a:pt x="0" y="0"/>
                </a:lnTo>
                <a:close/>
              </a:path>
            </a:pathLst>
          </a:custGeom>
          <a:blipFill>
            <a:blip r:embed="rId2"/>
            <a:stretch>
              <a:fillRect t="-46840" b="-48511"/>
            </a:stretch>
          </a:blipFill>
        </p:spPr>
        <p:txBody>
          <a:bodyPr/>
          <a:lstStyle/>
          <a:p>
            <a:endParaRPr lang="nl-NL"/>
          </a:p>
        </p:txBody>
      </p:sp>
      <p:sp>
        <p:nvSpPr>
          <p:cNvPr id="13" name="Freeform 13">
            <a:extLst>
              <a:ext uri="{FF2B5EF4-FFF2-40B4-BE49-F238E27FC236}">
                <a16:creationId xmlns:a16="http://schemas.microsoft.com/office/drawing/2014/main" id="{32A0B62F-FDBB-B308-E413-8B0D32691CC6}"/>
              </a:ext>
            </a:extLst>
          </p:cNvPr>
          <p:cNvSpPr/>
          <p:nvPr/>
        </p:nvSpPr>
        <p:spPr>
          <a:xfrm>
            <a:off x="14318809" y="6134100"/>
            <a:ext cx="3991845" cy="1353507"/>
          </a:xfrm>
          <a:custGeom>
            <a:avLst/>
            <a:gdLst/>
            <a:ahLst/>
            <a:cxnLst/>
            <a:rect l="l" t="t" r="r" b="b"/>
            <a:pathLst>
              <a:path w="3991845" h="1353507">
                <a:moveTo>
                  <a:pt x="0" y="0"/>
                </a:moveTo>
                <a:lnTo>
                  <a:pt x="3991845" y="0"/>
                </a:lnTo>
                <a:lnTo>
                  <a:pt x="3991845" y="1353507"/>
                </a:lnTo>
                <a:lnTo>
                  <a:pt x="0" y="1353507"/>
                </a:lnTo>
                <a:lnTo>
                  <a:pt x="0" y="0"/>
                </a:lnTo>
                <a:close/>
              </a:path>
            </a:pathLst>
          </a:custGeom>
          <a:blipFill>
            <a:blip r:embed="rId3"/>
            <a:stretch>
              <a:fillRect/>
            </a:stretch>
          </a:blipFill>
        </p:spPr>
        <p:txBody>
          <a:bodyPr/>
          <a:lstStyle/>
          <a:p>
            <a:endParaRPr lang="nl-NL"/>
          </a:p>
        </p:txBody>
      </p:sp>
      <p:pic>
        <p:nvPicPr>
          <p:cNvPr id="1026" name="Picture 2" descr="Werkvorm Boom van succes - VO-raad">
            <a:extLst>
              <a:ext uri="{FF2B5EF4-FFF2-40B4-BE49-F238E27FC236}">
                <a16:creationId xmlns:a16="http://schemas.microsoft.com/office/drawing/2014/main" id="{8105F7C4-C972-81C7-4164-CE1E0F2FED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551" b="5179"/>
          <a:stretch/>
        </p:blipFill>
        <p:spPr bwMode="auto">
          <a:xfrm>
            <a:off x="7148077" y="3352648"/>
            <a:ext cx="3991845" cy="3924514"/>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476C54A0-D7D1-B4AC-3CA2-B7B5CB1F8816}"/>
              </a:ext>
            </a:extLst>
          </p:cNvPr>
          <p:cNvSpPr txBox="1"/>
          <p:nvPr/>
        </p:nvSpPr>
        <p:spPr>
          <a:xfrm>
            <a:off x="9799061" y="5212443"/>
            <a:ext cx="1600200" cy="381000"/>
          </a:xfrm>
          <a:prstGeom prst="rect">
            <a:avLst/>
          </a:prstGeom>
          <a:solidFill>
            <a:schemeClr val="tx1"/>
          </a:solidFill>
        </p:spPr>
        <p:txBody>
          <a:bodyPr wrap="square" rtlCol="0">
            <a:spAutoFit/>
          </a:bodyPr>
          <a:lstStyle/>
          <a:p>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4321275" y="9182100"/>
            <a:ext cx="1996058" cy="1055200"/>
          </a:xfrm>
          <a:custGeom>
            <a:avLst/>
            <a:gdLst/>
            <a:ahLst/>
            <a:cxnLst/>
            <a:rect l="l" t="t" r="r" b="b"/>
            <a:pathLst>
              <a:path w="1996058" h="1251614">
                <a:moveTo>
                  <a:pt x="0" y="0"/>
                </a:moveTo>
                <a:lnTo>
                  <a:pt x="1996058" y="0"/>
                </a:lnTo>
                <a:lnTo>
                  <a:pt x="1996058" y="1251615"/>
                </a:lnTo>
                <a:lnTo>
                  <a:pt x="0" y="1251615"/>
                </a:lnTo>
                <a:lnTo>
                  <a:pt x="0" y="0"/>
                </a:lnTo>
                <a:close/>
              </a:path>
            </a:pathLst>
          </a:custGeom>
          <a:blipFill>
            <a:blip r:embed="rId2"/>
            <a:stretch>
              <a:fillRect t="-45487" b="-43675"/>
            </a:stretch>
          </a:blipFill>
        </p:spPr>
        <p:txBody>
          <a:bodyPr/>
          <a:lstStyle/>
          <a:p>
            <a:endParaRPr lang="nl-NL"/>
          </a:p>
        </p:txBody>
      </p:sp>
      <p:sp>
        <p:nvSpPr>
          <p:cNvPr id="13" name="Freeform 13"/>
          <p:cNvSpPr/>
          <p:nvPr/>
        </p:nvSpPr>
        <p:spPr>
          <a:xfrm>
            <a:off x="0" y="9035386"/>
            <a:ext cx="3991845" cy="1353507"/>
          </a:xfrm>
          <a:custGeom>
            <a:avLst/>
            <a:gdLst/>
            <a:ahLst/>
            <a:cxnLst/>
            <a:rect l="l" t="t" r="r" b="b"/>
            <a:pathLst>
              <a:path w="3991845" h="1353507">
                <a:moveTo>
                  <a:pt x="0" y="0"/>
                </a:moveTo>
                <a:lnTo>
                  <a:pt x="3991845" y="0"/>
                </a:lnTo>
                <a:lnTo>
                  <a:pt x="3991845" y="1353507"/>
                </a:lnTo>
                <a:lnTo>
                  <a:pt x="0" y="1353507"/>
                </a:lnTo>
                <a:lnTo>
                  <a:pt x="0" y="0"/>
                </a:lnTo>
                <a:close/>
              </a:path>
            </a:pathLst>
          </a:custGeom>
          <a:blipFill>
            <a:blip r:embed="rId3"/>
            <a:stretch>
              <a:fillRect/>
            </a:stretch>
          </a:blipFill>
        </p:spPr>
        <p:txBody>
          <a:bodyPr/>
          <a:lstStyle/>
          <a:p>
            <a:endParaRPr lang="nl-NL"/>
          </a:p>
        </p:txBody>
      </p:sp>
      <p:sp>
        <p:nvSpPr>
          <p:cNvPr id="15" name="Titel 14">
            <a:extLst>
              <a:ext uri="{FF2B5EF4-FFF2-40B4-BE49-F238E27FC236}">
                <a16:creationId xmlns:a16="http://schemas.microsoft.com/office/drawing/2014/main" id="{E7CD10B1-7AD8-36ED-1308-1B4C0A722213}"/>
              </a:ext>
            </a:extLst>
          </p:cNvPr>
          <p:cNvSpPr>
            <a:spLocks noGrp="1"/>
          </p:cNvSpPr>
          <p:nvPr>
            <p:ph type="title"/>
          </p:nvPr>
        </p:nvSpPr>
        <p:spPr>
          <a:xfrm>
            <a:off x="381000" y="4762500"/>
            <a:ext cx="16840200" cy="1143000"/>
          </a:xfrm>
        </p:spPr>
        <p:txBody>
          <a:bodyPr>
            <a:noAutofit/>
          </a:bodyPr>
          <a:lstStyle/>
          <a:p>
            <a:r>
              <a:rPr lang="nl-NL" sz="3600" dirty="0">
                <a:solidFill>
                  <a:schemeClr val="tx1"/>
                </a:solidFill>
              </a:rPr>
              <a:t>Voor vragen of opmerkingen over het SBAR-template verpleeghuiszorg mail naar Postbus UKON Eerstelijnsgeneeskunde: </a:t>
            </a:r>
            <a:br>
              <a:rPr lang="nl-NL" sz="3600" dirty="0">
                <a:solidFill>
                  <a:schemeClr val="tx1"/>
                </a:solidFill>
              </a:rPr>
            </a:br>
            <a:r>
              <a:rPr lang="nl-NL" sz="3600" dirty="0">
                <a:solidFill>
                  <a:schemeClr val="tx1"/>
                </a:solidFill>
              </a:rPr>
              <a:t>ukon.elg@radboudumc.nl</a:t>
            </a:r>
          </a:p>
        </p:txBody>
      </p:sp>
      <p:pic>
        <p:nvPicPr>
          <p:cNvPr id="3" name="Afbeelding 2">
            <a:extLst>
              <a:ext uri="{FF2B5EF4-FFF2-40B4-BE49-F238E27FC236}">
                <a16:creationId xmlns:a16="http://schemas.microsoft.com/office/drawing/2014/main" id="{C356BF71-AC33-6D68-A2E2-46D17CE4A1ED}"/>
              </a:ext>
            </a:extLst>
          </p:cNvPr>
          <p:cNvPicPr>
            <a:picLocks noChangeAspect="1"/>
          </p:cNvPicPr>
          <p:nvPr/>
        </p:nvPicPr>
        <p:blipFill>
          <a:blip r:embed="rId4"/>
          <a:stretch>
            <a:fillRect/>
          </a:stretch>
        </p:blipFill>
        <p:spPr>
          <a:xfrm>
            <a:off x="1706802" y="291262"/>
            <a:ext cx="14874396" cy="2682704"/>
          </a:xfrm>
          <a:prstGeom prst="rect">
            <a:avLst/>
          </a:prstGeom>
        </p:spPr>
      </p:pic>
      <p:sp>
        <p:nvSpPr>
          <p:cNvPr id="2" name="Titel 14">
            <a:extLst>
              <a:ext uri="{FF2B5EF4-FFF2-40B4-BE49-F238E27FC236}">
                <a16:creationId xmlns:a16="http://schemas.microsoft.com/office/drawing/2014/main" id="{7523FE38-38F6-9509-C16D-4BAC2D199C15}"/>
              </a:ext>
            </a:extLst>
          </p:cNvPr>
          <p:cNvSpPr txBox="1">
            <a:spLocks/>
          </p:cNvSpPr>
          <p:nvPr/>
        </p:nvSpPr>
        <p:spPr>
          <a:xfrm>
            <a:off x="228600" y="7719677"/>
            <a:ext cx="17830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solidFill>
                  <a:schemeClr val="bg1"/>
                </a:solidFill>
                <a:latin typeface="+mj-lt"/>
                <a:ea typeface="+mj-ea"/>
                <a:cs typeface="+mj-cs"/>
              </a:defRPr>
            </a:lvl1pPr>
          </a:lstStyle>
          <a:p>
            <a:r>
              <a:rPr lang="nl-NL" sz="3600" dirty="0">
                <a:solidFill>
                  <a:schemeClr val="tx1"/>
                </a:solidFill>
              </a:rPr>
              <a:t>Bronnen: </a:t>
            </a:r>
            <a:r>
              <a:rPr lang="nl-NL" sz="3600" i="1" dirty="0">
                <a:solidFill>
                  <a:schemeClr val="tx1"/>
                </a:solidFill>
              </a:rPr>
              <a:t>Dirkse-Hulscher, Talen &amp; Kester (2018). Het groot werkvormen boek deel 2. Uitgeverij Boom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9" name="Group 1030">
            <a:extLst>
              <a:ext uri="{FF2B5EF4-FFF2-40B4-BE49-F238E27FC236}">
                <a16:creationId xmlns:a16="http://schemas.microsoft.com/office/drawing/2014/main" id="{CA16F22E-4716-CA29-1F53-4AAD52955E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640756" y="-27464"/>
            <a:ext cx="6657850" cy="10324544"/>
            <a:chOff x="7760503" y="-18309"/>
            <a:chExt cx="4438566" cy="6883029"/>
          </a:xfrm>
        </p:grpSpPr>
        <p:sp>
          <p:nvSpPr>
            <p:cNvPr id="1032" name="Rectangle 1031">
              <a:extLst>
                <a:ext uri="{FF2B5EF4-FFF2-40B4-BE49-F238E27FC236}">
                  <a16:creationId xmlns:a16="http://schemas.microsoft.com/office/drawing/2014/main" id="{59412336-19ED-F153-443B-C46CDBED6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512" y="-11580"/>
              <a:ext cx="4431490" cy="6876300"/>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2">
              <a:extLst>
                <a:ext uri="{FF2B5EF4-FFF2-40B4-BE49-F238E27FC236}">
                  <a16:creationId xmlns:a16="http://schemas.microsoft.com/office/drawing/2014/main" id="{1506AA53-E761-6881-5941-313119CC7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760503" y="1713600"/>
              <a:ext cx="4431496"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34" name="Rectangle 1033">
              <a:extLst>
                <a:ext uri="{FF2B5EF4-FFF2-40B4-BE49-F238E27FC236}">
                  <a16:creationId xmlns:a16="http://schemas.microsoft.com/office/drawing/2014/main" id="{844707E7-29B6-36B5-B4C4-6160DFDB9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509" y="-11586"/>
              <a:ext cx="3264743"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34">
              <a:extLst>
                <a:ext uri="{FF2B5EF4-FFF2-40B4-BE49-F238E27FC236}">
                  <a16:creationId xmlns:a16="http://schemas.microsoft.com/office/drawing/2014/main" id="{2C1A8476-48ED-D7D6-F383-338B2F00A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547151" y="1202115"/>
              <a:ext cx="6872341" cy="4431494"/>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el 2">
            <a:extLst>
              <a:ext uri="{FF2B5EF4-FFF2-40B4-BE49-F238E27FC236}">
                <a16:creationId xmlns:a16="http://schemas.microsoft.com/office/drawing/2014/main" id="{427D19C9-F951-A7FB-C54A-22B316724FA8}"/>
              </a:ext>
            </a:extLst>
          </p:cNvPr>
          <p:cNvSpPr>
            <a:spLocks noGrp="1"/>
          </p:cNvSpPr>
          <p:nvPr>
            <p:ph type="title"/>
          </p:nvPr>
        </p:nvSpPr>
        <p:spPr>
          <a:xfrm>
            <a:off x="12115800" y="422042"/>
            <a:ext cx="4965322" cy="7388457"/>
          </a:xfrm>
        </p:spPr>
        <p:txBody>
          <a:bodyPr vert="horz" lIns="91440" tIns="45720" rIns="91440" bIns="45720" rtlCol="0" anchor="t">
            <a:noAutofit/>
          </a:bodyPr>
          <a:lstStyle/>
          <a:p>
            <a:pPr algn="l">
              <a:lnSpc>
                <a:spcPct val="90000"/>
              </a:lnSpc>
            </a:pPr>
            <a:r>
              <a:rPr lang="en-US" sz="4400" dirty="0">
                <a:solidFill>
                  <a:srgbClr val="005689"/>
                </a:solidFill>
              </a:rPr>
              <a:t>Over </a:t>
            </a:r>
            <a:r>
              <a:rPr lang="en-US" sz="4400" dirty="0" err="1">
                <a:solidFill>
                  <a:srgbClr val="005689"/>
                </a:solidFill>
              </a:rPr>
              <a:t>deze</a:t>
            </a:r>
            <a:r>
              <a:rPr lang="en-US" sz="4400" dirty="0">
                <a:solidFill>
                  <a:srgbClr val="005689"/>
                </a:solidFill>
              </a:rPr>
              <a:t> </a:t>
            </a:r>
            <a:r>
              <a:rPr lang="en-US" sz="4400" dirty="0" err="1">
                <a:solidFill>
                  <a:srgbClr val="005689"/>
                </a:solidFill>
              </a:rPr>
              <a:t>opdracht</a:t>
            </a:r>
            <a:r>
              <a:rPr lang="en-US" sz="4400" dirty="0">
                <a:solidFill>
                  <a:srgbClr val="005689"/>
                </a:solidFill>
              </a:rPr>
              <a:t>:</a:t>
            </a:r>
            <a:br>
              <a:rPr lang="en-US" sz="3600" dirty="0">
                <a:solidFill>
                  <a:srgbClr val="FFFFFF"/>
                </a:solidFill>
              </a:rPr>
            </a:br>
            <a:br>
              <a:rPr lang="en-US" sz="3600" dirty="0">
                <a:solidFill>
                  <a:srgbClr val="FFFFFF"/>
                </a:solidFill>
              </a:rPr>
            </a:br>
            <a:r>
              <a:rPr lang="en-US" sz="3600" b="0" dirty="0">
                <a:solidFill>
                  <a:srgbClr val="005689"/>
                </a:solidFill>
              </a:rPr>
              <a:t>‘</a:t>
            </a:r>
            <a:r>
              <a:rPr lang="en-US" sz="3200" b="0" dirty="0" err="1">
                <a:solidFill>
                  <a:srgbClr val="005689"/>
                </a:solidFill>
              </a:rPr>
              <a:t>Oogstboom</a:t>
            </a:r>
            <a:r>
              <a:rPr lang="en-US" sz="3200" b="0" dirty="0">
                <a:solidFill>
                  <a:srgbClr val="005689"/>
                </a:solidFill>
              </a:rPr>
              <a:t>’ is </a:t>
            </a:r>
            <a:r>
              <a:rPr lang="en-US" sz="3200" b="0" dirty="0" err="1">
                <a:solidFill>
                  <a:srgbClr val="005689"/>
                </a:solidFill>
              </a:rPr>
              <a:t>een</a:t>
            </a:r>
            <a:r>
              <a:rPr lang="en-US" sz="3200" b="0" dirty="0">
                <a:solidFill>
                  <a:srgbClr val="005689"/>
                </a:solidFill>
              </a:rPr>
              <a:t> </a:t>
            </a:r>
            <a:r>
              <a:rPr lang="en-US" sz="3200" b="0" dirty="0" err="1">
                <a:solidFill>
                  <a:srgbClr val="005689"/>
                </a:solidFill>
              </a:rPr>
              <a:t>werkvorm</a:t>
            </a:r>
            <a:r>
              <a:rPr lang="en-US" sz="3200" b="0" dirty="0">
                <a:solidFill>
                  <a:srgbClr val="005689"/>
                </a:solidFill>
              </a:rPr>
              <a:t> die </a:t>
            </a:r>
            <a:r>
              <a:rPr lang="en-US" sz="3200" b="0" dirty="0" err="1">
                <a:solidFill>
                  <a:srgbClr val="005689"/>
                </a:solidFill>
              </a:rPr>
              <a:t>gericht</a:t>
            </a:r>
            <a:r>
              <a:rPr lang="en-US" sz="3200" b="0" dirty="0">
                <a:solidFill>
                  <a:srgbClr val="005689"/>
                </a:solidFill>
              </a:rPr>
              <a:t> is op het </a:t>
            </a:r>
            <a:r>
              <a:rPr lang="en-US" sz="3200" b="0" dirty="0" err="1">
                <a:solidFill>
                  <a:srgbClr val="005689"/>
                </a:solidFill>
              </a:rPr>
              <a:t>overdragen</a:t>
            </a:r>
            <a:r>
              <a:rPr lang="en-US" sz="3200" b="0" dirty="0">
                <a:solidFill>
                  <a:srgbClr val="005689"/>
                </a:solidFill>
              </a:rPr>
              <a:t> van </a:t>
            </a:r>
            <a:r>
              <a:rPr lang="en-US" sz="3200" b="0" dirty="0" err="1">
                <a:solidFill>
                  <a:srgbClr val="005689"/>
                </a:solidFill>
              </a:rPr>
              <a:t>kennis</a:t>
            </a:r>
            <a:r>
              <a:rPr lang="en-US" sz="3200" b="0" dirty="0">
                <a:solidFill>
                  <a:srgbClr val="005689"/>
                </a:solidFill>
              </a:rPr>
              <a:t> of het </a:t>
            </a:r>
            <a:r>
              <a:rPr lang="en-US" sz="3200" b="0" dirty="0" err="1">
                <a:solidFill>
                  <a:srgbClr val="005689"/>
                </a:solidFill>
              </a:rPr>
              <a:t>evalueren</a:t>
            </a:r>
            <a:r>
              <a:rPr lang="en-US" sz="3200" b="0" dirty="0">
                <a:solidFill>
                  <a:srgbClr val="005689"/>
                </a:solidFill>
              </a:rPr>
              <a:t> van </a:t>
            </a:r>
            <a:r>
              <a:rPr lang="en-US" sz="3200" b="0" dirty="0" err="1">
                <a:solidFill>
                  <a:srgbClr val="005689"/>
                </a:solidFill>
              </a:rPr>
              <a:t>een</a:t>
            </a:r>
            <a:r>
              <a:rPr lang="en-US" sz="3200" b="0" dirty="0">
                <a:solidFill>
                  <a:srgbClr val="005689"/>
                </a:solidFill>
              </a:rPr>
              <a:t> </a:t>
            </a:r>
            <a:r>
              <a:rPr lang="en-US" sz="3200" b="0" dirty="0" err="1">
                <a:solidFill>
                  <a:srgbClr val="005689"/>
                </a:solidFill>
              </a:rPr>
              <a:t>bijeenkomst</a:t>
            </a:r>
            <a:r>
              <a:rPr lang="en-US" sz="3200" b="0" dirty="0">
                <a:solidFill>
                  <a:srgbClr val="005689"/>
                </a:solidFill>
              </a:rPr>
              <a:t>. </a:t>
            </a:r>
            <a:br>
              <a:rPr lang="en-US" sz="3200" b="0" dirty="0">
                <a:solidFill>
                  <a:srgbClr val="005689"/>
                </a:solidFill>
              </a:rPr>
            </a:br>
            <a:br>
              <a:rPr lang="en-US" sz="3200" b="0" dirty="0">
                <a:solidFill>
                  <a:srgbClr val="005689"/>
                </a:solidFill>
              </a:rPr>
            </a:br>
            <a:r>
              <a:rPr lang="en-US" sz="3200" b="0" dirty="0">
                <a:solidFill>
                  <a:srgbClr val="005689"/>
                </a:solidFill>
              </a:rPr>
              <a:t>De </a:t>
            </a:r>
            <a:r>
              <a:rPr lang="en-US" sz="3200" b="0" dirty="0" err="1">
                <a:solidFill>
                  <a:srgbClr val="005689"/>
                </a:solidFill>
              </a:rPr>
              <a:t>werkvorm</a:t>
            </a:r>
            <a:r>
              <a:rPr lang="en-US" sz="3200" b="0" dirty="0">
                <a:solidFill>
                  <a:srgbClr val="005689"/>
                </a:solidFill>
              </a:rPr>
              <a:t> </a:t>
            </a:r>
            <a:r>
              <a:rPr lang="en-US" sz="3200" b="0" dirty="0" err="1">
                <a:solidFill>
                  <a:srgbClr val="005689"/>
                </a:solidFill>
              </a:rPr>
              <a:t>wordt</a:t>
            </a:r>
            <a:r>
              <a:rPr lang="en-US" sz="3200" b="0" dirty="0">
                <a:solidFill>
                  <a:srgbClr val="005689"/>
                </a:solidFill>
              </a:rPr>
              <a:t> </a:t>
            </a:r>
            <a:r>
              <a:rPr lang="en-US" sz="3200" b="0" dirty="0" err="1">
                <a:solidFill>
                  <a:srgbClr val="005689"/>
                </a:solidFill>
              </a:rPr>
              <a:t>gebruikt</a:t>
            </a:r>
            <a:r>
              <a:rPr lang="en-US" sz="3200" b="0" dirty="0">
                <a:solidFill>
                  <a:srgbClr val="005689"/>
                </a:solidFill>
              </a:rPr>
              <a:t> om op </a:t>
            </a:r>
            <a:r>
              <a:rPr lang="en-US" sz="3200" b="0" dirty="0" err="1">
                <a:solidFill>
                  <a:srgbClr val="005689"/>
                </a:solidFill>
              </a:rPr>
              <a:t>een</a:t>
            </a:r>
            <a:r>
              <a:rPr lang="en-US" sz="3200" b="0" dirty="0">
                <a:solidFill>
                  <a:srgbClr val="005689"/>
                </a:solidFill>
              </a:rPr>
              <a:t> </a:t>
            </a:r>
            <a:r>
              <a:rPr lang="en-US" sz="3200" b="0" dirty="0" err="1">
                <a:solidFill>
                  <a:srgbClr val="005689"/>
                </a:solidFill>
              </a:rPr>
              <a:t>interactieve</a:t>
            </a:r>
            <a:r>
              <a:rPr lang="en-US" sz="3200" b="0" dirty="0">
                <a:solidFill>
                  <a:srgbClr val="005689"/>
                </a:solidFill>
              </a:rPr>
              <a:t> </a:t>
            </a:r>
            <a:r>
              <a:rPr lang="en-US" sz="3200" b="0" dirty="0" err="1">
                <a:solidFill>
                  <a:srgbClr val="005689"/>
                </a:solidFill>
              </a:rPr>
              <a:t>manier</a:t>
            </a:r>
            <a:r>
              <a:rPr lang="en-US" sz="3200" b="0" dirty="0">
                <a:solidFill>
                  <a:srgbClr val="005689"/>
                </a:solidFill>
              </a:rPr>
              <a:t> de </a:t>
            </a:r>
            <a:r>
              <a:rPr lang="en-US" sz="3200" b="0" dirty="0" err="1">
                <a:solidFill>
                  <a:srgbClr val="005689"/>
                </a:solidFill>
              </a:rPr>
              <a:t>resultaten</a:t>
            </a:r>
            <a:r>
              <a:rPr lang="en-US" sz="3200" b="0" dirty="0">
                <a:solidFill>
                  <a:srgbClr val="005689"/>
                </a:solidFill>
              </a:rPr>
              <a:t> of </a:t>
            </a:r>
            <a:r>
              <a:rPr lang="en-US" sz="3200" b="0" dirty="0" err="1">
                <a:solidFill>
                  <a:srgbClr val="005689"/>
                </a:solidFill>
              </a:rPr>
              <a:t>belangrijkste</a:t>
            </a:r>
            <a:r>
              <a:rPr lang="en-US" sz="3200" b="0" dirty="0">
                <a:solidFill>
                  <a:srgbClr val="005689"/>
                </a:solidFill>
              </a:rPr>
              <a:t> </a:t>
            </a:r>
            <a:r>
              <a:rPr lang="en-US" sz="3200" b="0" dirty="0" err="1">
                <a:solidFill>
                  <a:srgbClr val="005689"/>
                </a:solidFill>
              </a:rPr>
              <a:t>punten</a:t>
            </a:r>
            <a:r>
              <a:rPr lang="en-US" sz="3200" b="0" dirty="0">
                <a:solidFill>
                  <a:srgbClr val="005689"/>
                </a:solidFill>
              </a:rPr>
              <a:t> van </a:t>
            </a:r>
            <a:r>
              <a:rPr lang="en-US" sz="3200" b="0" dirty="0" err="1">
                <a:solidFill>
                  <a:srgbClr val="005689"/>
                </a:solidFill>
              </a:rPr>
              <a:t>een</a:t>
            </a:r>
            <a:r>
              <a:rPr lang="en-US" sz="3200" b="0" dirty="0">
                <a:solidFill>
                  <a:srgbClr val="005689"/>
                </a:solidFill>
              </a:rPr>
              <a:t> </a:t>
            </a:r>
            <a:r>
              <a:rPr lang="en-US" sz="3200" b="0" dirty="0" err="1">
                <a:solidFill>
                  <a:srgbClr val="005689"/>
                </a:solidFill>
              </a:rPr>
              <a:t>sessie</a:t>
            </a:r>
            <a:r>
              <a:rPr lang="en-US" sz="3200" b="0" dirty="0">
                <a:solidFill>
                  <a:srgbClr val="005689"/>
                </a:solidFill>
              </a:rPr>
              <a:t> </a:t>
            </a:r>
            <a:r>
              <a:rPr lang="en-US" sz="3200" b="0" dirty="0" err="1">
                <a:solidFill>
                  <a:srgbClr val="005689"/>
                </a:solidFill>
              </a:rPr>
              <a:t>te</a:t>
            </a:r>
            <a:r>
              <a:rPr lang="en-US" sz="3200" b="0" dirty="0">
                <a:solidFill>
                  <a:srgbClr val="005689"/>
                </a:solidFill>
              </a:rPr>
              <a:t> </a:t>
            </a:r>
            <a:r>
              <a:rPr lang="en-US" sz="3200" b="0" dirty="0" err="1">
                <a:solidFill>
                  <a:srgbClr val="005689"/>
                </a:solidFill>
              </a:rPr>
              <a:t>verzamelen</a:t>
            </a:r>
            <a:r>
              <a:rPr lang="en-US" sz="3200" b="0" dirty="0">
                <a:solidFill>
                  <a:srgbClr val="005689"/>
                </a:solidFill>
              </a:rPr>
              <a:t> </a:t>
            </a:r>
            <a:r>
              <a:rPr lang="en-US" sz="3200" b="0" dirty="0" err="1">
                <a:solidFill>
                  <a:srgbClr val="005689"/>
                </a:solidFill>
              </a:rPr>
              <a:t>en</a:t>
            </a:r>
            <a:r>
              <a:rPr lang="en-US" sz="3200" b="0" dirty="0">
                <a:solidFill>
                  <a:srgbClr val="005689"/>
                </a:solidFill>
              </a:rPr>
              <a:t> </a:t>
            </a:r>
            <a:r>
              <a:rPr lang="en-US" sz="3200" b="0" dirty="0" err="1">
                <a:solidFill>
                  <a:srgbClr val="005689"/>
                </a:solidFill>
              </a:rPr>
              <a:t>te</a:t>
            </a:r>
            <a:r>
              <a:rPr lang="en-US" sz="3200" b="0" dirty="0">
                <a:solidFill>
                  <a:srgbClr val="005689"/>
                </a:solidFill>
              </a:rPr>
              <a:t> </a:t>
            </a:r>
            <a:r>
              <a:rPr lang="en-US" sz="3200" b="0" dirty="0" err="1">
                <a:solidFill>
                  <a:srgbClr val="005689"/>
                </a:solidFill>
              </a:rPr>
              <a:t>delen</a:t>
            </a:r>
            <a:r>
              <a:rPr lang="en-US" sz="3200" b="0" dirty="0">
                <a:solidFill>
                  <a:srgbClr val="005689"/>
                </a:solidFill>
              </a:rPr>
              <a:t>, </a:t>
            </a:r>
            <a:r>
              <a:rPr lang="en-US" sz="3200" b="0" dirty="0" err="1">
                <a:solidFill>
                  <a:srgbClr val="005689"/>
                </a:solidFill>
              </a:rPr>
              <a:t>alsof</a:t>
            </a:r>
            <a:r>
              <a:rPr lang="en-US" sz="3200" b="0" dirty="0">
                <a:solidFill>
                  <a:srgbClr val="005689"/>
                </a:solidFill>
              </a:rPr>
              <a:t> je </a:t>
            </a:r>
            <a:r>
              <a:rPr lang="en-US" sz="3200" b="0" dirty="0" err="1">
                <a:solidFill>
                  <a:srgbClr val="005689"/>
                </a:solidFill>
              </a:rPr>
              <a:t>een</a:t>
            </a:r>
            <a:r>
              <a:rPr lang="en-US" sz="3200" b="0" dirty="0">
                <a:solidFill>
                  <a:srgbClr val="005689"/>
                </a:solidFill>
              </a:rPr>
              <a:t> boom </a:t>
            </a:r>
            <a:r>
              <a:rPr lang="en-US" sz="3200" b="0" dirty="0" err="1">
                <a:solidFill>
                  <a:srgbClr val="005689"/>
                </a:solidFill>
              </a:rPr>
              <a:t>oogst</a:t>
            </a:r>
            <a:r>
              <a:rPr lang="en-US" sz="3200" b="0" dirty="0">
                <a:solidFill>
                  <a:srgbClr val="005689"/>
                </a:solidFill>
              </a:rPr>
              <a:t>. </a:t>
            </a:r>
            <a:endParaRPr lang="en-US" sz="3600" b="0" dirty="0">
              <a:solidFill>
                <a:srgbClr val="005689"/>
              </a:solidFill>
            </a:endParaRPr>
          </a:p>
        </p:txBody>
      </p:sp>
      <p:pic>
        <p:nvPicPr>
          <p:cNvPr id="1026" name="Picture 2" descr="Oogsten - Lessen trekken uit een werkvorm - Teamchange Academy">
            <a:extLst>
              <a:ext uri="{FF2B5EF4-FFF2-40B4-BE49-F238E27FC236}">
                <a16:creationId xmlns:a16="http://schemas.microsoft.com/office/drawing/2014/main" id="{0B857AF0-C6E7-1365-1454-9E6663824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77" r="17601" b="-3"/>
          <a:stretch>
            <a:fillRect/>
          </a:stretch>
        </p:blipFill>
        <p:spPr bwMode="auto">
          <a:xfrm>
            <a:off x="1" y="-11434"/>
            <a:ext cx="11640762" cy="10308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B369C-7F6D-7669-8C82-8E002C02CF9A}"/>
              </a:ext>
            </a:extLst>
          </p:cNvPr>
          <p:cNvSpPr>
            <a:spLocks noGrp="1"/>
          </p:cNvSpPr>
          <p:nvPr>
            <p:ph type="title"/>
          </p:nvPr>
        </p:nvSpPr>
        <p:spPr>
          <a:xfrm>
            <a:off x="1078431" y="5143500"/>
            <a:ext cx="16131137" cy="1143000"/>
          </a:xfrm>
        </p:spPr>
        <p:txBody>
          <a:bodyPr/>
          <a:lstStyle/>
          <a:p>
            <a:pPr algn="l"/>
            <a:r>
              <a:rPr lang="nl-NL" sz="5400" dirty="0"/>
              <a:t>Doelstellingen van de werkvorm:</a:t>
            </a:r>
            <a:br>
              <a:rPr lang="nl-NL" sz="5400" dirty="0"/>
            </a:br>
            <a:br>
              <a:rPr lang="nl-NL" sz="5400" dirty="0"/>
            </a:br>
            <a:r>
              <a:rPr lang="nl-NL" sz="3600" b="0" u="sng" dirty="0"/>
              <a:t>Kennisoverdracht: </a:t>
            </a:r>
            <a:r>
              <a:rPr lang="nl-NL" sz="3600" b="0" dirty="0"/>
              <a:t>om de belangrijkste leerpunten van een presentatie, training of bijeenkomst te benadrukken.</a:t>
            </a:r>
            <a:br>
              <a:rPr lang="nl-NL" sz="3600" b="0" dirty="0"/>
            </a:br>
            <a:br>
              <a:rPr lang="nl-NL" sz="3600" b="0" dirty="0"/>
            </a:br>
            <a:r>
              <a:rPr lang="nl-NL" sz="3600" b="0" u="sng" dirty="0"/>
              <a:t>Evaluatie: </a:t>
            </a:r>
            <a:r>
              <a:rPr lang="nl-NL" sz="3600" b="0" dirty="0"/>
              <a:t>kan dienen als evaluatie-instrument, </a:t>
            </a:r>
            <a:br>
              <a:rPr lang="nl-NL" sz="3600" b="0" dirty="0"/>
            </a:br>
            <a:r>
              <a:rPr lang="nl-NL" sz="3600" b="0" dirty="0"/>
              <a:t>waarbij deelnemers aangeven wat ze hebben </a:t>
            </a:r>
            <a:br>
              <a:rPr lang="nl-NL" sz="3600" b="0" dirty="0"/>
            </a:br>
            <a:r>
              <a:rPr lang="nl-NL" sz="3600" b="0" dirty="0"/>
              <a:t>geleerd, wat ze goed vonden en wat er </a:t>
            </a:r>
            <a:br>
              <a:rPr lang="nl-NL" sz="3600" b="0" dirty="0"/>
            </a:br>
            <a:r>
              <a:rPr lang="nl-NL" sz="3600" b="0" dirty="0"/>
              <a:t>eventueel verbeterd kan worden.</a:t>
            </a:r>
            <a:br>
              <a:rPr lang="nl-NL" sz="3600" b="0" dirty="0"/>
            </a:br>
            <a:br>
              <a:rPr lang="nl-NL" sz="3600" b="0" dirty="0"/>
            </a:br>
            <a:r>
              <a:rPr lang="nl-NL" sz="3600" b="0" u="sng" dirty="0"/>
              <a:t>Verzamelen van ideeën: </a:t>
            </a:r>
            <a:r>
              <a:rPr lang="nl-NL" sz="3600" b="0" dirty="0"/>
              <a:t>verzamelen </a:t>
            </a:r>
            <a:br>
              <a:rPr lang="nl-NL" sz="3600" b="0" dirty="0"/>
            </a:br>
            <a:r>
              <a:rPr lang="nl-NL" sz="3600" b="0" dirty="0"/>
              <a:t>van ideeën en te structureren.</a:t>
            </a:r>
            <a:br>
              <a:rPr lang="nl-NL" sz="3600" b="0" dirty="0">
                <a:latin typeface="+mn-lt"/>
              </a:rPr>
            </a:br>
            <a:endParaRPr lang="nl-NL" sz="7200" b="0" dirty="0">
              <a:latin typeface="+mn-lt"/>
            </a:endParaRPr>
          </a:p>
        </p:txBody>
      </p:sp>
      <p:pic>
        <p:nvPicPr>
          <p:cNvPr id="4" name="Afbeelding 3">
            <a:extLst>
              <a:ext uri="{FF2B5EF4-FFF2-40B4-BE49-F238E27FC236}">
                <a16:creationId xmlns:a16="http://schemas.microsoft.com/office/drawing/2014/main" id="{26538AF4-AE79-496B-E618-0EB98C916B68}"/>
              </a:ext>
            </a:extLst>
          </p:cNvPr>
          <p:cNvPicPr>
            <a:picLocks noChangeAspect="1"/>
          </p:cNvPicPr>
          <p:nvPr/>
        </p:nvPicPr>
        <p:blipFill>
          <a:blip r:embed="rId2"/>
          <a:stretch>
            <a:fillRect/>
          </a:stretch>
        </p:blipFill>
        <p:spPr>
          <a:xfrm>
            <a:off x="11506200" y="4762500"/>
            <a:ext cx="6225137" cy="5058394"/>
          </a:xfrm>
          <a:prstGeom prst="rect">
            <a:avLst/>
          </a:prstGeom>
        </p:spPr>
      </p:pic>
    </p:spTree>
    <p:extLst>
      <p:ext uri="{BB962C8B-B14F-4D97-AF65-F5344CB8AC3E}">
        <p14:creationId xmlns:p14="http://schemas.microsoft.com/office/powerpoint/2010/main" val="132647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FE398EA-BEA3-3639-981C-916EF291EE00}"/>
              </a:ext>
            </a:extLst>
          </p:cNvPr>
          <p:cNvSpPr>
            <a:spLocks noGrp="1"/>
          </p:cNvSpPr>
          <p:nvPr>
            <p:ph sz="quarter" idx="10"/>
          </p:nvPr>
        </p:nvSpPr>
        <p:spPr/>
        <p:txBody>
          <a:bodyPr>
            <a:normAutofit/>
          </a:bodyPr>
          <a:lstStyle/>
          <a:p>
            <a:r>
              <a:rPr lang="nl-NL" sz="3700" dirty="0"/>
              <a:t>Briefjes of memoblaadjes of print appels op papier</a:t>
            </a:r>
          </a:p>
          <a:p>
            <a:r>
              <a:rPr lang="nl-NL" sz="3700" dirty="0"/>
              <a:t>Flip-over</a:t>
            </a:r>
          </a:p>
          <a:p>
            <a:r>
              <a:rPr lang="nl-NL" sz="3700" dirty="0"/>
              <a:t>Stift om een boom op flip-over te tekenen</a:t>
            </a:r>
          </a:p>
          <a:p>
            <a:r>
              <a:rPr lang="nl-NL" sz="3700" dirty="0"/>
              <a:t>Eventueel plakband</a:t>
            </a:r>
          </a:p>
        </p:txBody>
      </p:sp>
      <p:sp>
        <p:nvSpPr>
          <p:cNvPr id="3" name="Titel 2">
            <a:extLst>
              <a:ext uri="{FF2B5EF4-FFF2-40B4-BE49-F238E27FC236}">
                <a16:creationId xmlns:a16="http://schemas.microsoft.com/office/drawing/2014/main" id="{18127D38-1B9F-5BF2-B6CC-E474B46F39A9}"/>
              </a:ext>
            </a:extLst>
          </p:cNvPr>
          <p:cNvSpPr>
            <a:spLocks noGrp="1"/>
          </p:cNvSpPr>
          <p:nvPr>
            <p:ph type="title"/>
          </p:nvPr>
        </p:nvSpPr>
        <p:spPr/>
        <p:txBody>
          <a:bodyPr>
            <a:normAutofit/>
          </a:bodyPr>
          <a:lstStyle/>
          <a:p>
            <a:r>
              <a:rPr lang="nl-NL" sz="4800" dirty="0"/>
              <a:t>Benodigdheden</a:t>
            </a:r>
          </a:p>
        </p:txBody>
      </p:sp>
      <p:pic>
        <p:nvPicPr>
          <p:cNvPr id="2050" name="Picture 2" descr="werkplaats gereedschap en materialen, papier strepen en schaar 19500694  Vectorkunst bij Vecteezy">
            <a:extLst>
              <a:ext uri="{FF2B5EF4-FFF2-40B4-BE49-F238E27FC236}">
                <a16:creationId xmlns:a16="http://schemas.microsoft.com/office/drawing/2014/main" id="{4B8B0F63-C4AA-C895-41E6-D7ADB5693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506200" y="2400300"/>
            <a:ext cx="5412124" cy="638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39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oeiende boom met wortelgestel Cartoon groene plant | Premium Vector">
            <a:extLst>
              <a:ext uri="{FF2B5EF4-FFF2-40B4-BE49-F238E27FC236}">
                <a16:creationId xmlns:a16="http://schemas.microsoft.com/office/drawing/2014/main" id="{01F9E64B-3168-C601-EF25-5BC6D5692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2600" y="2277242"/>
            <a:ext cx="4038600" cy="6777917"/>
          </a:xfrm>
          <a:prstGeom prst="rect">
            <a:avLst/>
          </a:prstGeom>
          <a:noFill/>
          <a:extLst>
            <a:ext uri="{909E8E84-426E-40DD-AFC4-6F175D3DCCD1}">
              <a14:hiddenFill xmlns:a14="http://schemas.microsoft.com/office/drawing/2010/main">
                <a:solidFill>
                  <a:srgbClr val="FFFFFF"/>
                </a:solidFill>
              </a14:hiddenFill>
            </a:ext>
          </a:extLst>
        </p:spPr>
      </p:pic>
      <p:sp>
        <p:nvSpPr>
          <p:cNvPr id="20" name="Titel 19">
            <a:extLst>
              <a:ext uri="{FF2B5EF4-FFF2-40B4-BE49-F238E27FC236}">
                <a16:creationId xmlns:a16="http://schemas.microsoft.com/office/drawing/2014/main" id="{A7126CD5-79D2-4C37-9605-C08573EACAE6}"/>
              </a:ext>
            </a:extLst>
          </p:cNvPr>
          <p:cNvSpPr>
            <a:spLocks noGrp="1"/>
          </p:cNvSpPr>
          <p:nvPr>
            <p:ph type="title"/>
          </p:nvPr>
        </p:nvSpPr>
        <p:spPr/>
        <p:txBody>
          <a:bodyPr>
            <a:normAutofit/>
          </a:bodyPr>
          <a:lstStyle/>
          <a:p>
            <a:r>
              <a:rPr lang="nl-NL" sz="4800" dirty="0"/>
              <a:t>Werkwijze (stap 1)</a:t>
            </a:r>
          </a:p>
        </p:txBody>
      </p:sp>
      <p:sp>
        <p:nvSpPr>
          <p:cNvPr id="21" name="Tijdelijke aanduiding voor inhoud 20">
            <a:extLst>
              <a:ext uri="{FF2B5EF4-FFF2-40B4-BE49-F238E27FC236}">
                <a16:creationId xmlns:a16="http://schemas.microsoft.com/office/drawing/2014/main" id="{B461D7E7-4430-9D40-0177-C597C8DD432B}"/>
              </a:ext>
            </a:extLst>
          </p:cNvPr>
          <p:cNvSpPr>
            <a:spLocks noGrp="1"/>
          </p:cNvSpPr>
          <p:nvPr>
            <p:ph sz="quarter" idx="10"/>
          </p:nvPr>
        </p:nvSpPr>
        <p:spPr>
          <a:xfrm>
            <a:off x="860483" y="2552700"/>
            <a:ext cx="11483917" cy="5867400"/>
          </a:xfrm>
        </p:spPr>
        <p:txBody>
          <a:bodyPr>
            <a:normAutofit/>
          </a:bodyPr>
          <a:lstStyle/>
          <a:p>
            <a:pPr marL="0" indent="0">
              <a:buNone/>
            </a:pPr>
            <a:r>
              <a:rPr lang="nl-NL" sz="4000" b="1" dirty="0"/>
              <a:t>De boom</a:t>
            </a:r>
            <a:endParaRPr lang="nl-NL" sz="4000" dirty="0"/>
          </a:p>
          <a:p>
            <a:pPr marL="0" indent="0">
              <a:buNone/>
            </a:pPr>
            <a:r>
              <a:rPr lang="nl-NL" sz="3700" dirty="0"/>
              <a:t>Stel je een boom voor, waarbij de wortels staan voor de basis van de kennis over de SBAR, de stam voor de belangrijkste acties en factoren om rekening mee te houden bij het implementeren van de SBAR en de takken voor de verdere details en ideeën van de uitwerkingen omtrent de implementatie van de SBAR.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A7126CD5-79D2-4C37-9605-C08573EACAE6}"/>
              </a:ext>
            </a:extLst>
          </p:cNvPr>
          <p:cNvSpPr>
            <a:spLocks noGrp="1"/>
          </p:cNvSpPr>
          <p:nvPr>
            <p:ph type="title"/>
          </p:nvPr>
        </p:nvSpPr>
        <p:spPr/>
        <p:txBody>
          <a:bodyPr>
            <a:normAutofit/>
          </a:bodyPr>
          <a:lstStyle/>
          <a:p>
            <a:r>
              <a:rPr lang="nl-NL" sz="4800" dirty="0"/>
              <a:t>Werkwijze (stap 2)</a:t>
            </a:r>
          </a:p>
        </p:txBody>
      </p:sp>
      <p:sp>
        <p:nvSpPr>
          <p:cNvPr id="21" name="Tijdelijke aanduiding voor inhoud 20">
            <a:extLst>
              <a:ext uri="{FF2B5EF4-FFF2-40B4-BE49-F238E27FC236}">
                <a16:creationId xmlns:a16="http://schemas.microsoft.com/office/drawing/2014/main" id="{B461D7E7-4430-9D40-0177-C597C8DD432B}"/>
              </a:ext>
            </a:extLst>
          </p:cNvPr>
          <p:cNvSpPr>
            <a:spLocks noGrp="1"/>
          </p:cNvSpPr>
          <p:nvPr>
            <p:ph sz="quarter" idx="10"/>
          </p:nvPr>
        </p:nvSpPr>
        <p:spPr>
          <a:xfrm>
            <a:off x="5029200" y="2095500"/>
            <a:ext cx="12115800" cy="6858000"/>
          </a:xfrm>
        </p:spPr>
        <p:txBody>
          <a:bodyPr>
            <a:normAutofit/>
          </a:bodyPr>
          <a:lstStyle/>
          <a:p>
            <a:pPr marL="0" indent="0">
              <a:buNone/>
            </a:pPr>
            <a:r>
              <a:rPr lang="nl-NL" sz="4000" b="1" dirty="0"/>
              <a:t>De oogst</a:t>
            </a:r>
            <a:endParaRPr lang="nl-NL" sz="4000" dirty="0"/>
          </a:p>
          <a:p>
            <a:pPr marL="0" indent="0">
              <a:buNone/>
            </a:pPr>
            <a:r>
              <a:rPr lang="nl-NL" sz="3700" dirty="0"/>
              <a:t>De deelnemers worden gevraagd om na te denken over wat ze hebben geleerd of wat de belangrijkste resultaten van de implementatie van de SBAR zijn, tips die ze niet meer willen vergeten, het succes dat ze willen vieren en datgene wat ze hebben gewaardeerd in de groep en het werken met elkaar. Ze noteren deze ‘vruchten’ op (appel)briefjes, die ze vervolgens aan de ‘boom’ (bijvoorbeeld een flip-over) hangen.</a:t>
            </a:r>
          </a:p>
          <a:p>
            <a:pPr marL="0" indent="0">
              <a:buNone/>
            </a:pPr>
            <a:r>
              <a:rPr lang="nl-NL" sz="3700" dirty="0"/>
              <a:t>Zo nodig ook de grond onder de boom gebruiken en aangeven wat er gezaaid is maar nog verder aandacht en groei verdient.</a:t>
            </a:r>
          </a:p>
        </p:txBody>
      </p:sp>
      <p:pic>
        <p:nvPicPr>
          <p:cNvPr id="3" name="Picture 4" descr="De Wensboom | Pannenkoekenhuis Frittella">
            <a:extLst>
              <a:ext uri="{FF2B5EF4-FFF2-40B4-BE49-F238E27FC236}">
                <a16:creationId xmlns:a16="http://schemas.microsoft.com/office/drawing/2014/main" id="{FC57B58D-5C89-5CDD-302E-0A1092A874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629"/>
          <a:stretch/>
        </p:blipFill>
        <p:spPr bwMode="auto">
          <a:xfrm>
            <a:off x="378804" y="3543300"/>
            <a:ext cx="4650396" cy="442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0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B5DEC1A-CBCF-EDAC-63C4-3A31E8B2036D}"/>
              </a:ext>
            </a:extLst>
          </p:cNvPr>
          <p:cNvSpPr>
            <a:spLocks noGrp="1"/>
          </p:cNvSpPr>
          <p:nvPr>
            <p:ph sz="quarter" idx="10"/>
          </p:nvPr>
        </p:nvSpPr>
        <p:spPr>
          <a:xfrm>
            <a:off x="860483" y="2400300"/>
            <a:ext cx="16611600" cy="6172200"/>
          </a:xfrm>
        </p:spPr>
        <p:txBody>
          <a:bodyPr>
            <a:normAutofit/>
          </a:bodyPr>
          <a:lstStyle/>
          <a:p>
            <a:pPr marL="0" indent="0">
              <a:buNone/>
            </a:pPr>
            <a:r>
              <a:rPr lang="nl-NL" sz="3700" b="1" dirty="0"/>
              <a:t>Verzamelen en bespreken</a:t>
            </a:r>
          </a:p>
          <a:p>
            <a:pPr marL="0" indent="0">
              <a:buNone/>
            </a:pPr>
            <a:r>
              <a:rPr lang="nl-NL" sz="3700" dirty="0"/>
              <a:t>De ‘vruchten’ (de briefjes) worden verzameld en geclusterd. Vervolgens worden de clusters besproken, waardoor een overzicht ontstaat van de belangrijkste punten en ideeën.</a:t>
            </a:r>
          </a:p>
        </p:txBody>
      </p:sp>
      <p:sp>
        <p:nvSpPr>
          <p:cNvPr id="3" name="Titel 2">
            <a:extLst>
              <a:ext uri="{FF2B5EF4-FFF2-40B4-BE49-F238E27FC236}">
                <a16:creationId xmlns:a16="http://schemas.microsoft.com/office/drawing/2014/main" id="{EDBF6244-2D46-2CE6-4F59-96B7EC9B6509}"/>
              </a:ext>
            </a:extLst>
          </p:cNvPr>
          <p:cNvSpPr>
            <a:spLocks noGrp="1"/>
          </p:cNvSpPr>
          <p:nvPr>
            <p:ph type="title"/>
          </p:nvPr>
        </p:nvSpPr>
        <p:spPr/>
        <p:txBody>
          <a:bodyPr>
            <a:normAutofit/>
          </a:bodyPr>
          <a:lstStyle/>
          <a:p>
            <a:r>
              <a:rPr lang="nl-NL" sz="4800" dirty="0"/>
              <a:t>Werkwijze (stap 3)</a:t>
            </a:r>
          </a:p>
        </p:txBody>
      </p:sp>
      <p:pic>
        <p:nvPicPr>
          <p:cNvPr id="5122" name="Picture 2" descr="Sticky whiteboard, magnetisch en zelfklevend zonder lijm - Whiteboardmaster">
            <a:extLst>
              <a:ext uri="{FF2B5EF4-FFF2-40B4-BE49-F238E27FC236}">
                <a16:creationId xmlns:a16="http://schemas.microsoft.com/office/drawing/2014/main" id="{C1C123C3-078D-C480-122B-9A87738A8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697"/>
          <a:stretch/>
        </p:blipFill>
        <p:spPr bwMode="auto">
          <a:xfrm flipH="1">
            <a:off x="8763000" y="4762500"/>
            <a:ext cx="7162800" cy="429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53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A4A7C4D-44BF-270D-2B3F-8AE1E207B6D2}"/>
              </a:ext>
            </a:extLst>
          </p:cNvPr>
          <p:cNvSpPr>
            <a:spLocks noGrp="1"/>
          </p:cNvSpPr>
          <p:nvPr>
            <p:ph sz="quarter" idx="10"/>
          </p:nvPr>
        </p:nvSpPr>
        <p:spPr/>
        <p:txBody>
          <a:bodyPr>
            <a:normAutofit lnSpcReduction="10000"/>
          </a:bodyPr>
          <a:lstStyle/>
          <a:p>
            <a:pPr marL="0" indent="0">
              <a:buNone/>
            </a:pPr>
            <a:r>
              <a:rPr lang="nl-NL" sz="3700" b="1" dirty="0"/>
              <a:t>Interactief:</a:t>
            </a:r>
          </a:p>
          <a:p>
            <a:pPr marL="0" indent="0">
              <a:buNone/>
            </a:pPr>
            <a:r>
              <a:rPr lang="nl-NL" sz="3700" dirty="0"/>
              <a:t>De werkvorm betrekt alle deelnemers bij het verzamelen en bespreken van de ‘vruchten’.</a:t>
            </a:r>
          </a:p>
          <a:p>
            <a:pPr marL="0" indent="0">
              <a:buNone/>
            </a:pPr>
            <a:endParaRPr lang="nl-NL" sz="3700" i="1" dirty="0"/>
          </a:p>
          <a:p>
            <a:pPr marL="0" indent="0">
              <a:buNone/>
            </a:pPr>
            <a:r>
              <a:rPr lang="nl-NL" sz="3700" b="1" dirty="0"/>
              <a:t>Visueel:</a:t>
            </a:r>
          </a:p>
          <a:p>
            <a:pPr marL="0" indent="0">
              <a:buNone/>
            </a:pPr>
            <a:r>
              <a:rPr lang="nl-NL" sz="3700" dirty="0"/>
              <a:t>Het visuele aspect van de ‘boom’ helpt om de belangrijkste punten te structureren en te onthouden.</a:t>
            </a:r>
          </a:p>
          <a:p>
            <a:pPr marL="0" indent="0">
              <a:buNone/>
            </a:pPr>
            <a:endParaRPr lang="nl-NL" sz="3700" dirty="0"/>
          </a:p>
          <a:p>
            <a:pPr marL="0" indent="0">
              <a:buNone/>
            </a:pPr>
            <a:r>
              <a:rPr lang="nl-NL" sz="3700" b="1" dirty="0"/>
              <a:t>Overzichtelijk:</a:t>
            </a:r>
          </a:p>
          <a:p>
            <a:pPr marL="0" indent="0">
              <a:buNone/>
            </a:pPr>
            <a:r>
              <a:rPr lang="nl-NL" sz="3700" dirty="0"/>
              <a:t>De werkvorm leidt tot een overzichtelijk resultaat, waardoor de deelnemers een duidelijk beeld krijgen van de belangrijkste punten of resultaten.</a:t>
            </a:r>
          </a:p>
        </p:txBody>
      </p:sp>
      <p:sp>
        <p:nvSpPr>
          <p:cNvPr id="3" name="Titel 2">
            <a:extLst>
              <a:ext uri="{FF2B5EF4-FFF2-40B4-BE49-F238E27FC236}">
                <a16:creationId xmlns:a16="http://schemas.microsoft.com/office/drawing/2014/main" id="{143A437A-48E3-57C4-3538-D53897068717}"/>
              </a:ext>
            </a:extLst>
          </p:cNvPr>
          <p:cNvSpPr>
            <a:spLocks noGrp="1"/>
          </p:cNvSpPr>
          <p:nvPr>
            <p:ph type="title"/>
          </p:nvPr>
        </p:nvSpPr>
        <p:spPr/>
        <p:txBody>
          <a:bodyPr>
            <a:normAutofit/>
          </a:bodyPr>
          <a:lstStyle/>
          <a:p>
            <a:r>
              <a:rPr lang="nl-NL" sz="4800" dirty="0"/>
              <a:t>Voordelen van de werkvorm</a:t>
            </a:r>
          </a:p>
        </p:txBody>
      </p:sp>
    </p:spTree>
    <p:extLst>
      <p:ext uri="{BB962C8B-B14F-4D97-AF65-F5344CB8AC3E}">
        <p14:creationId xmlns:p14="http://schemas.microsoft.com/office/powerpoint/2010/main" val="3726910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9">
            <a:extLst>
              <a:ext uri="{FF2B5EF4-FFF2-40B4-BE49-F238E27FC236}">
                <a16:creationId xmlns:a16="http://schemas.microsoft.com/office/drawing/2014/main" id="{C108FF5F-CEB2-3FB4-9B98-CDD6255BFF63}"/>
              </a:ext>
            </a:extLst>
          </p:cNvPr>
          <p:cNvSpPr txBox="1">
            <a:spLocks/>
          </p:cNvSpPr>
          <p:nvPr/>
        </p:nvSpPr>
        <p:spPr>
          <a:xfrm>
            <a:off x="1752600" y="647700"/>
            <a:ext cx="82296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nl-NL" sz="4800" dirty="0"/>
              <a:t>Tip</a:t>
            </a:r>
          </a:p>
        </p:txBody>
      </p:sp>
      <p:pic>
        <p:nvPicPr>
          <p:cNvPr id="9" name="Picture 2" descr="Imágenes vectoriales y gráficos gratuitos de ihaveanidea cartoon boy light  bulb idea | FreeImages">
            <a:extLst>
              <a:ext uri="{FF2B5EF4-FFF2-40B4-BE49-F238E27FC236}">
                <a16:creationId xmlns:a16="http://schemas.microsoft.com/office/drawing/2014/main" id="{BCC14EA6-CC7F-FECC-22A7-6823524B9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374" y="6057900"/>
            <a:ext cx="2749252" cy="2762250"/>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inhoud 20">
            <a:extLst>
              <a:ext uri="{FF2B5EF4-FFF2-40B4-BE49-F238E27FC236}">
                <a16:creationId xmlns:a16="http://schemas.microsoft.com/office/drawing/2014/main" id="{4BD2D8DE-2C11-CAEA-B171-CA42D360B4BB}"/>
              </a:ext>
            </a:extLst>
          </p:cNvPr>
          <p:cNvSpPr>
            <a:spLocks noGrp="1"/>
          </p:cNvSpPr>
          <p:nvPr>
            <p:ph sz="quarter" idx="10"/>
          </p:nvPr>
        </p:nvSpPr>
        <p:spPr>
          <a:xfrm>
            <a:off x="860483" y="2095500"/>
            <a:ext cx="16611600" cy="6477000"/>
          </a:xfrm>
        </p:spPr>
        <p:txBody>
          <a:bodyPr>
            <a:normAutofit/>
          </a:bodyPr>
          <a:lstStyle/>
          <a:p>
            <a:pPr marL="0" indent="0">
              <a:buNone/>
            </a:pPr>
            <a:endParaRPr lang="nl-NL" sz="3700" dirty="0">
              <a:effectLst/>
              <a:ea typeface="Calibri" panose="020F0502020204030204" pitchFamily="34" charset="0"/>
              <a:cs typeface="Times New Roman" panose="02020603050405020304" pitchFamily="18" charset="0"/>
            </a:endParaRPr>
          </a:p>
          <a:p>
            <a:r>
              <a:rPr lang="nl-NL" sz="3700" dirty="0">
                <a:ea typeface="Calibri" panose="020F0502020204030204" pitchFamily="34" charset="0"/>
                <a:cs typeface="Times New Roman" panose="02020603050405020304" pitchFamily="18" charset="0"/>
              </a:rPr>
              <a:t>Het teamoverleg is een mooie gelegenheid om de ‘oogst’ b</a:t>
            </a:r>
            <a:r>
              <a:rPr lang="nl-NL" sz="3700" dirty="0">
                <a:effectLst/>
                <a:ea typeface="Calibri" panose="020F0502020204030204" pitchFamily="34" charset="0"/>
                <a:cs typeface="Times New Roman" panose="02020603050405020304" pitchFamily="18" charset="0"/>
              </a:rPr>
              <a:t>espreekbaar te maken binnen het team, ook wanneer de boom niet zo vol is of er veel ‘oogst’ op de grond ligt.</a:t>
            </a:r>
            <a:endParaRPr lang="nl-NL" sz="3700" dirty="0"/>
          </a:p>
        </p:txBody>
      </p:sp>
    </p:spTree>
    <p:extLst>
      <p:ext uri="{BB962C8B-B14F-4D97-AF65-F5344CB8AC3E}">
        <p14:creationId xmlns:p14="http://schemas.microsoft.com/office/powerpoint/2010/main" val="2228852749"/>
      </p:ext>
    </p:extLst>
  </p:cSld>
  <p:clrMapOvr>
    <a:masterClrMapping/>
  </p:clrMapOvr>
</p:sld>
</file>

<file path=ppt/theme/theme1.xml><?xml version="1.0" encoding="utf-8"?>
<a:theme xmlns:a="http://schemas.openxmlformats.org/drawingml/2006/main" name="Office Theme">
  <a:themeElements>
    <a:clrScheme name="SBAR">
      <a:dk1>
        <a:srgbClr val="FFFFFF"/>
      </a:dk1>
      <a:lt1>
        <a:srgbClr val="E30251"/>
      </a:lt1>
      <a:dk2>
        <a:srgbClr val="FFFFFF"/>
      </a:dk2>
      <a:lt2>
        <a:srgbClr val="005689"/>
      </a:lt2>
      <a:accent1>
        <a:srgbClr val="E30251"/>
      </a:accent1>
      <a:accent2>
        <a:srgbClr val="FFFFFF"/>
      </a:accent2>
      <a:accent3>
        <a:srgbClr val="005689"/>
      </a:accent3>
      <a:accent4>
        <a:srgbClr val="005689"/>
      </a:accent4>
      <a:accent5>
        <a:srgbClr val="E3025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525</Words>
  <Application>Microsoft Office PowerPoint</Application>
  <PresentationFormat>Aangepast</PresentationFormat>
  <Paragraphs>34</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Source Sans Pro Bold</vt:lpstr>
      <vt:lpstr>Arial</vt:lpstr>
      <vt:lpstr>Calibri</vt:lpstr>
      <vt:lpstr>Office Theme</vt:lpstr>
      <vt:lpstr>Werkvorm: Oogstboom – Succesverhalen delen</vt:lpstr>
      <vt:lpstr>Over deze opdracht:  ‘Oogstboom’ is een werkvorm die gericht is op het overdragen van kennis of het evalueren van een bijeenkomst.   De werkvorm wordt gebruikt om op een interactieve manier de resultaten of belangrijkste punten van een sessie te verzamelen en te delen, alsof je een boom oogst. </vt:lpstr>
      <vt:lpstr>Doelstellingen van de werkvorm:  Kennisoverdracht: om de belangrijkste leerpunten van een presentatie, training of bijeenkomst te benadrukken.  Evaluatie: kan dienen als evaluatie-instrument,  waarbij deelnemers aangeven wat ze hebben  geleerd, wat ze goed vonden en wat er  eventueel verbeterd kan worden.  Verzamelen van ideeën: verzamelen  van ideeën en te structureren. </vt:lpstr>
      <vt:lpstr>Benodigdheden</vt:lpstr>
      <vt:lpstr>Werkwijze (stap 1)</vt:lpstr>
      <vt:lpstr>Werkwijze (stap 2)</vt:lpstr>
      <vt:lpstr>Werkwijze (stap 3)</vt:lpstr>
      <vt:lpstr>Voordelen van de werkvorm</vt:lpstr>
      <vt:lpstr>PowerPoint-presentatie</vt:lpstr>
      <vt:lpstr>Voor vragen of opmerkingen over het SBAR-template verpleeghuiszorg mail naar Postbus UKON Eerstelijnsgeneeskunde:  ukon.elg@radboudumc.nl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SBAR</dc:title>
  <dc:creator>Tange, Lenny</dc:creator>
  <cp:lastModifiedBy>Lenny Tange</cp:lastModifiedBy>
  <cp:revision>13</cp:revision>
  <dcterms:created xsi:type="dcterms:W3CDTF">2006-08-16T00:00:00Z</dcterms:created>
  <dcterms:modified xsi:type="dcterms:W3CDTF">2025-10-30T13:42:20Z</dcterms:modified>
  <dc:identifier>DAGZ0g_U7yY</dc:identifier>
</cp:coreProperties>
</file>