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sldIdLst>
    <p:sldId id="256" r:id="rId2"/>
    <p:sldId id="260" r:id="rId3"/>
    <p:sldId id="269" r:id="rId4"/>
    <p:sldId id="257" r:id="rId5"/>
    <p:sldId id="265" r:id="rId6"/>
    <p:sldId id="273" r:id="rId7"/>
    <p:sldId id="266" r:id="rId8"/>
    <p:sldId id="272" r:id="rId9"/>
    <p:sldId id="267" r:id="rId10"/>
    <p:sldId id="262" r:id="rId11"/>
    <p:sldId id="274" r:id="rId12"/>
    <p:sldId id="275" r:id="rId13"/>
    <p:sldId id="276" r:id="rId14"/>
    <p:sldId id="277" r:id="rId15"/>
    <p:sldId id="278" r:id="rId16"/>
    <p:sldId id="268" r:id="rId17"/>
  </p:sldIdLst>
  <p:sldSz cx="18288000" cy="10287000"/>
  <p:notesSz cx="6858000" cy="9144000"/>
  <p:embeddedFontLst>
    <p:embeddedFont>
      <p:font typeface="Source Sans Pro Bold" panose="020B0604020202020204" charset="0"/>
      <p:regular r:id="rId19"/>
      <p:bold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89"/>
    <a:srgbClr val="E302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6583" autoAdjust="0"/>
  </p:normalViewPr>
  <p:slideViewPr>
    <p:cSldViewPr>
      <p:cViewPr varScale="1">
        <p:scale>
          <a:sx n="48" d="100"/>
          <a:sy n="48" d="100"/>
        </p:scale>
        <p:origin x="1090"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A5B439-2082-4E46-8B51-CD5C0C68E0B7}" type="datetimeFigureOut">
              <a:rPr lang="nl-NL" smtClean="0"/>
              <a:t>30-10-2025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96DEA3-6BF3-4D72-BD3E-4776B64212E2}" type="slidenum">
              <a:rPr lang="nl-NL" smtClean="0"/>
              <a:t>‹nr.›</a:t>
            </a:fld>
            <a:endParaRPr lang="nl-NL"/>
          </a:p>
        </p:txBody>
      </p:sp>
    </p:spTree>
    <p:extLst>
      <p:ext uri="{BB962C8B-B14F-4D97-AF65-F5344CB8AC3E}">
        <p14:creationId xmlns:p14="http://schemas.microsoft.com/office/powerpoint/2010/main" val="3072584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A396DEA3-6BF3-4D72-BD3E-4776B64212E2}" type="slidenum">
              <a:rPr lang="nl-NL" smtClean="0"/>
              <a:t>2</a:t>
            </a:fld>
            <a:endParaRPr lang="nl-NL"/>
          </a:p>
        </p:txBody>
      </p:sp>
    </p:spTree>
    <p:extLst>
      <p:ext uri="{BB962C8B-B14F-4D97-AF65-F5344CB8AC3E}">
        <p14:creationId xmlns:p14="http://schemas.microsoft.com/office/powerpoint/2010/main" val="4271452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8403348" cy="10287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5086874" y="8267700"/>
            <a:ext cx="8229600" cy="1143000"/>
          </a:xfrm>
        </p:spPr>
        <p:txBody>
          <a:bodyPr/>
          <a:lstStyle>
            <a:lvl1pPr>
              <a:defRPr sz="5400"/>
            </a:lvl1pPr>
          </a:lstStyle>
          <a:p>
            <a:r>
              <a:rPr lang="nl-NL" dirty="0"/>
              <a:t>Klik om stijl te bewerken</a:t>
            </a:r>
          </a:p>
        </p:txBody>
      </p:sp>
    </p:spTree>
    <p:extLst>
      <p:ext uri="{BB962C8B-B14F-4D97-AF65-F5344CB8AC3E}">
        <p14:creationId xmlns:p14="http://schemas.microsoft.com/office/powerpoint/2010/main" val="25792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ht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6F23C031-A0B2-2715-3DEE-0DF0BA5CE6B1}"/>
              </a:ext>
            </a:extLst>
          </p:cNvPr>
          <p:cNvPicPr>
            <a:picLocks noChangeAspect="1"/>
          </p:cNvPicPr>
          <p:nvPr userDrawn="1"/>
        </p:nvPicPr>
        <p:blipFill>
          <a:blip r:embed="rId2"/>
          <a:stretch>
            <a:fillRect/>
          </a:stretch>
        </p:blipFill>
        <p:spPr>
          <a:xfrm>
            <a:off x="0" y="0"/>
            <a:ext cx="18332567" cy="10287000"/>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51671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2628" y="0"/>
            <a:ext cx="18285372" cy="10284051"/>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868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8364200" cy="10303032"/>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282947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uw links">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80898DC-B50D-162E-7FFD-FBD130FED9DA}"/>
              </a:ext>
            </a:extLst>
          </p:cNvPr>
          <p:cNvPicPr>
            <a:picLocks noChangeAspect="1"/>
          </p:cNvPicPr>
          <p:nvPr userDrawn="1"/>
        </p:nvPicPr>
        <p:blipFill>
          <a:blip r:embed="rId2"/>
          <a:stretch>
            <a:fillRect/>
          </a:stretch>
        </p:blipFill>
        <p:spPr>
          <a:xfrm>
            <a:off x="0" y="0"/>
            <a:ext cx="18364200" cy="10310005"/>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94456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235739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95959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8374710" cy="10287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5029200" y="1028700"/>
            <a:ext cx="8229600" cy="1143000"/>
          </a:xfrm>
        </p:spPr>
        <p:txBody>
          <a:bodyPr>
            <a:normAutofit/>
          </a:bodyPr>
          <a:lstStyle>
            <a:lvl1pPr>
              <a:defRPr sz="5400">
                <a:solidFill>
                  <a:schemeClr val="bg1"/>
                </a:solidFill>
              </a:defRPr>
            </a:lvl1pPr>
          </a:lstStyle>
          <a:p>
            <a:r>
              <a:rPr lang="nl-NL" dirty="0"/>
              <a:t>Klik om stijl te bewerken</a:t>
            </a:r>
          </a:p>
        </p:txBody>
      </p:sp>
    </p:spTree>
    <p:extLst>
      <p:ext uri="{BB962C8B-B14F-4D97-AF65-F5344CB8AC3E}">
        <p14:creationId xmlns:p14="http://schemas.microsoft.com/office/powerpoint/2010/main" val="306637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10/30/2025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62" r:id="rId5"/>
    <p:sldLayoutId id="2147483663" r:id="rId6"/>
    <p:sldLayoutId id="2147483659" r:id="rId7"/>
    <p:sldLayoutId id="2147483660" r:id="rId8"/>
    <p:sldLayoutId id="2147483661" r:id="rId9"/>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 Id="rId5" Type="http://schemas.openxmlformats.org/officeDocument/2006/relationships/hyperlink" Target="https://www.nlp-nu.nl/kenniscentrum/technieken-begrippen/feedback/" TargetMode="Externa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hyperlink" Target="https://www.nlp-nu.nl/kenniscentrum/technieken-begrippen/neuro-linguistisch-programmeren/"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hyperlink" Target="https://www.nlp-nu.nl/kenniscentrum/technieken-begrippen/feedback/" TargetMode="External"/><Relationship Id="rId4" Type="http://schemas.openxmlformats.org/officeDocument/2006/relationships/hyperlink" Target="https://www.nlp-nu.nl/kenniscentrum/technieken-begrippen/model-the-world-mow/"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nlp-nu.nl/kenniscentrum/technieken-begrippen/eigen-model-wereld/"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nlp-nu.nl/kenniscentrum/technieken-begrippen/ijken/"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28600" y="5753100"/>
            <a:ext cx="2743200" cy="1509712"/>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2"/>
            <a:stretch>
              <a:fillRect t="-46840" b="-48511"/>
            </a:stretch>
          </a:blipFill>
        </p:spPr>
        <p:txBody>
          <a:bodyPr/>
          <a:lstStyle/>
          <a:p>
            <a:endParaRPr lang="nl-NL"/>
          </a:p>
        </p:txBody>
      </p:sp>
      <p:sp>
        <p:nvSpPr>
          <p:cNvPr id="3" name="TextBox 3"/>
          <p:cNvSpPr txBox="1"/>
          <p:nvPr/>
        </p:nvSpPr>
        <p:spPr>
          <a:xfrm>
            <a:off x="1447800" y="1017449"/>
            <a:ext cx="15392400" cy="1344599"/>
          </a:xfrm>
          <a:prstGeom prst="rect">
            <a:avLst/>
          </a:prstGeom>
        </p:spPr>
        <p:txBody>
          <a:bodyPr wrap="square" lIns="0" tIns="0" rIns="0" bIns="0" rtlCol="0" anchor="t">
            <a:spAutoFit/>
          </a:bodyPr>
          <a:lstStyle/>
          <a:p>
            <a:pPr algn="ctr">
              <a:lnSpc>
                <a:spcPts val="11200"/>
              </a:lnSpc>
            </a:pPr>
            <a:r>
              <a:rPr lang="en-US" sz="8000" b="1" dirty="0">
                <a:solidFill>
                  <a:srgbClr val="E30251"/>
                </a:solidFill>
                <a:latin typeface="Source Sans Pro Bold"/>
                <a:ea typeface="Source Sans Pro Bold"/>
                <a:cs typeface="Source Sans Pro Bold"/>
                <a:sym typeface="Source Sans Pro Bold"/>
              </a:rPr>
              <a:t>Feedback </a:t>
            </a:r>
            <a:r>
              <a:rPr lang="en-US" sz="8000" b="1" dirty="0" err="1">
                <a:solidFill>
                  <a:srgbClr val="E30251"/>
                </a:solidFill>
                <a:latin typeface="Source Sans Pro Bold"/>
                <a:ea typeface="Source Sans Pro Bold"/>
                <a:cs typeface="Source Sans Pro Bold"/>
                <a:sym typeface="Source Sans Pro Bold"/>
              </a:rPr>
              <a:t>geven</a:t>
            </a:r>
            <a:r>
              <a:rPr lang="en-US" sz="8000" b="1" dirty="0">
                <a:solidFill>
                  <a:srgbClr val="E30251"/>
                </a:solidFill>
                <a:latin typeface="Source Sans Pro Bold"/>
                <a:ea typeface="Source Sans Pro Bold"/>
                <a:cs typeface="Source Sans Pro Bold"/>
                <a:sym typeface="Source Sans Pro Bold"/>
              </a:rPr>
              <a:t> </a:t>
            </a:r>
            <a:r>
              <a:rPr lang="en-US" sz="8000" b="1" dirty="0" err="1">
                <a:solidFill>
                  <a:srgbClr val="E30251"/>
                </a:solidFill>
                <a:latin typeface="Source Sans Pro Bold"/>
                <a:ea typeface="Source Sans Pro Bold"/>
                <a:cs typeface="Source Sans Pro Bold"/>
                <a:sym typeface="Source Sans Pro Bold"/>
              </a:rPr>
              <a:t>en</a:t>
            </a:r>
            <a:r>
              <a:rPr lang="en-US" sz="8000" b="1" dirty="0">
                <a:solidFill>
                  <a:srgbClr val="E30251"/>
                </a:solidFill>
                <a:latin typeface="Source Sans Pro Bold"/>
                <a:ea typeface="Source Sans Pro Bold"/>
                <a:cs typeface="Source Sans Pro Bold"/>
                <a:sym typeface="Source Sans Pro Bold"/>
              </a:rPr>
              <a:t> </a:t>
            </a:r>
            <a:r>
              <a:rPr lang="en-US" sz="8000" b="1" dirty="0" err="1">
                <a:solidFill>
                  <a:srgbClr val="E30251"/>
                </a:solidFill>
                <a:latin typeface="Source Sans Pro Bold"/>
                <a:ea typeface="Source Sans Pro Bold"/>
                <a:cs typeface="Source Sans Pro Bold"/>
                <a:sym typeface="Source Sans Pro Bold"/>
              </a:rPr>
              <a:t>ontvangen</a:t>
            </a:r>
            <a:endParaRPr lang="en-US" sz="8000" b="1" dirty="0">
              <a:solidFill>
                <a:srgbClr val="E30251"/>
              </a:solidFill>
              <a:latin typeface="Source Sans Pro Bold"/>
              <a:ea typeface="Source Sans Pro Bold"/>
              <a:cs typeface="Source Sans Pro Bold"/>
              <a:sym typeface="Source Sans Pro Bold"/>
            </a:endParaRP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a:xfrm>
            <a:off x="4543162" y="8267986"/>
            <a:ext cx="9201674" cy="1143000"/>
          </a:xfrm>
        </p:spPr>
        <p:txBody>
          <a:bodyPr>
            <a:normAutofit fontScale="90000"/>
          </a:bodyPr>
          <a:lstStyle/>
          <a:p>
            <a:r>
              <a:rPr lang="nl-NL" dirty="0"/>
              <a:t>Informatie op de NLP-NU website</a:t>
            </a:r>
          </a:p>
        </p:txBody>
      </p:sp>
      <p:sp>
        <p:nvSpPr>
          <p:cNvPr id="4" name="Freeform 13">
            <a:extLst>
              <a:ext uri="{FF2B5EF4-FFF2-40B4-BE49-F238E27FC236}">
                <a16:creationId xmlns:a16="http://schemas.microsoft.com/office/drawing/2014/main" id="{9A723720-D3FE-0991-126F-E9316BF9D12A}"/>
              </a:ext>
            </a:extLst>
          </p:cNvPr>
          <p:cNvSpPr/>
          <p:nvPr/>
        </p:nvSpPr>
        <p:spPr>
          <a:xfrm>
            <a:off x="14318809" y="6134100"/>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6" name="TextBox 3">
            <a:extLst>
              <a:ext uri="{FF2B5EF4-FFF2-40B4-BE49-F238E27FC236}">
                <a16:creationId xmlns:a16="http://schemas.microsoft.com/office/drawing/2014/main" id="{B75DBA1E-4781-BA4C-C997-86A49597F13E}"/>
              </a:ext>
            </a:extLst>
          </p:cNvPr>
          <p:cNvSpPr txBox="1"/>
          <p:nvPr/>
        </p:nvSpPr>
        <p:spPr>
          <a:xfrm>
            <a:off x="1200674" y="1994664"/>
            <a:ext cx="16002000" cy="1224246"/>
          </a:xfrm>
          <a:prstGeom prst="rect">
            <a:avLst/>
          </a:prstGeom>
        </p:spPr>
        <p:txBody>
          <a:bodyPr wrap="square" lIns="0" tIns="0" rIns="0" bIns="0" rtlCol="0" anchor="t">
            <a:spAutoFit/>
          </a:bodyPr>
          <a:lstStyle/>
          <a:p>
            <a:pPr algn="ctr">
              <a:lnSpc>
                <a:spcPts val="11200"/>
              </a:lnSpc>
            </a:pPr>
            <a:r>
              <a:rPr lang="en-US" sz="3600" b="1" i="1" dirty="0">
                <a:solidFill>
                  <a:srgbClr val="E30251"/>
                </a:solidFill>
                <a:latin typeface="Source Sans Pro Bold"/>
                <a:ea typeface="Source Sans Pro Bold"/>
                <a:cs typeface="Source Sans Pro Bold"/>
                <a:sym typeface="Source Sans Pro Bold"/>
              </a:rPr>
              <a:t>In het </a:t>
            </a:r>
            <a:r>
              <a:rPr lang="en-US" sz="3600" b="1" i="1" dirty="0" err="1">
                <a:solidFill>
                  <a:srgbClr val="E30251"/>
                </a:solidFill>
                <a:latin typeface="Source Sans Pro Bold"/>
                <a:ea typeface="Source Sans Pro Bold"/>
                <a:cs typeface="Source Sans Pro Bold"/>
                <a:sym typeface="Source Sans Pro Bold"/>
              </a:rPr>
              <a:t>kader</a:t>
            </a:r>
            <a:r>
              <a:rPr lang="en-US" sz="3600" b="1" i="1" dirty="0">
                <a:solidFill>
                  <a:srgbClr val="E30251"/>
                </a:solidFill>
                <a:latin typeface="Source Sans Pro Bold"/>
                <a:ea typeface="Source Sans Pro Bold"/>
                <a:cs typeface="Source Sans Pro Bold"/>
                <a:sym typeface="Source Sans Pro Bold"/>
              </a:rPr>
              <a:t> van de </a:t>
            </a:r>
            <a:r>
              <a:rPr lang="en-US" sz="3600" b="1" i="1" dirty="0" err="1">
                <a:solidFill>
                  <a:srgbClr val="E30251"/>
                </a:solidFill>
                <a:latin typeface="Source Sans Pro Bold"/>
                <a:ea typeface="Source Sans Pro Bold"/>
                <a:cs typeface="Source Sans Pro Bold"/>
                <a:sym typeface="Source Sans Pro Bold"/>
              </a:rPr>
              <a:t>implementatie</a:t>
            </a:r>
            <a:r>
              <a:rPr lang="en-US" sz="3600" b="1" i="1" dirty="0">
                <a:solidFill>
                  <a:srgbClr val="E30251"/>
                </a:solidFill>
                <a:latin typeface="Source Sans Pro Bold"/>
                <a:ea typeface="Source Sans Pro Bold"/>
                <a:cs typeface="Source Sans Pro Bold"/>
                <a:sym typeface="Source Sans Pro Bold"/>
              </a:rPr>
              <a:t> van de SBAR</a:t>
            </a:r>
          </a:p>
        </p:txBody>
      </p:sp>
      <p:pic>
        <p:nvPicPr>
          <p:cNvPr id="8" name="Afbeelding 7">
            <a:extLst>
              <a:ext uri="{FF2B5EF4-FFF2-40B4-BE49-F238E27FC236}">
                <a16:creationId xmlns:a16="http://schemas.microsoft.com/office/drawing/2014/main" id="{80C899C4-10BF-DFE4-F766-7317E1E0FA37}"/>
              </a:ext>
            </a:extLst>
          </p:cNvPr>
          <p:cNvPicPr>
            <a:picLocks noChangeAspect="1"/>
          </p:cNvPicPr>
          <p:nvPr/>
        </p:nvPicPr>
        <p:blipFill>
          <a:blip r:embed="rId4"/>
          <a:stretch>
            <a:fillRect/>
          </a:stretch>
        </p:blipFill>
        <p:spPr>
          <a:xfrm>
            <a:off x="5100053" y="3543300"/>
            <a:ext cx="8087893" cy="352479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A4A7C4D-44BF-270D-2B3F-8AE1E207B6D2}"/>
              </a:ext>
            </a:extLst>
          </p:cNvPr>
          <p:cNvSpPr>
            <a:spLocks noGrp="1"/>
          </p:cNvSpPr>
          <p:nvPr>
            <p:ph sz="quarter" idx="10"/>
          </p:nvPr>
        </p:nvSpPr>
        <p:spPr>
          <a:xfrm>
            <a:off x="860483" y="1943100"/>
            <a:ext cx="16611600" cy="6553200"/>
          </a:xfrm>
        </p:spPr>
        <p:txBody>
          <a:bodyPr>
            <a:normAutofit/>
          </a:bodyPr>
          <a:lstStyle/>
          <a:p>
            <a:pPr marL="0" indent="0">
              <a:buNone/>
            </a:pPr>
            <a:r>
              <a:rPr lang="nl-NL" sz="3700" b="1" dirty="0"/>
              <a:t>WEL doen:</a:t>
            </a:r>
          </a:p>
          <a:p>
            <a:r>
              <a:rPr lang="nl-NL" sz="3700" dirty="0"/>
              <a:t>Feedback veroordeelt niet, het is geen evaluatie, maar een toevoeging in de richting van een verbetering</a:t>
            </a:r>
          </a:p>
          <a:p>
            <a:r>
              <a:rPr lang="nl-NL" sz="3700" dirty="0"/>
              <a:t>Feedback geef je direct in het moment</a:t>
            </a:r>
          </a:p>
          <a:p>
            <a:r>
              <a:rPr lang="nl-NL" sz="3700" dirty="0"/>
              <a:t>Feedback dient gegeven te worden in de richting van gedrag</a:t>
            </a:r>
          </a:p>
          <a:p>
            <a:r>
              <a:rPr lang="nl-NL" sz="3700" kern="0" dirty="0">
                <a:effectLst/>
                <a:ea typeface="Times New Roman" panose="02020603050405020304" pitchFamily="18" charset="0"/>
                <a:cs typeface="Times New Roman" panose="02020603050405020304" pitchFamily="18" charset="0"/>
              </a:rPr>
              <a:t>Feedback is effectiever wanneer het specifiek is in plaats van algemeen.</a:t>
            </a:r>
            <a:br>
              <a:rPr lang="nl-NL" sz="3700" kern="0" dirty="0">
                <a:effectLst/>
                <a:ea typeface="Times New Roman" panose="02020603050405020304" pitchFamily="18" charset="0"/>
                <a:cs typeface="Times New Roman" panose="02020603050405020304" pitchFamily="18" charset="0"/>
              </a:rPr>
            </a:br>
            <a:r>
              <a:rPr lang="nl-NL" sz="3700" kern="0" dirty="0">
                <a:effectLst/>
                <a:ea typeface="Times New Roman" panose="02020603050405020304" pitchFamily="18" charset="0"/>
                <a:cs typeface="Times New Roman" panose="02020603050405020304" pitchFamily="18" charset="0"/>
              </a:rPr>
              <a:t>Maak het toekomstgericht: “wat ik graag zou zien is…..”</a:t>
            </a:r>
          </a:p>
          <a:p>
            <a:r>
              <a:rPr lang="nl-NL" sz="3700" kern="0" dirty="0">
                <a:effectLst/>
                <a:ea typeface="Times New Roman" panose="02020603050405020304" pitchFamily="18" charset="0"/>
                <a:cs typeface="Times New Roman" panose="02020603050405020304" pitchFamily="18" charset="0"/>
              </a:rPr>
              <a:t>Feedback heeft het meeste effect wanneer de ontvanger feedback wil/kan ontvangen. Vraag of de ander openstaat voor feedback? Bij gedrag corrigerende feedback is dit niet noodzakelijk.</a:t>
            </a:r>
            <a:endParaRPr lang="nl-NL" sz="3700" kern="100" dirty="0">
              <a:effectLst/>
              <a:ea typeface="Calibri" panose="020F0502020204030204" pitchFamily="34" charset="0"/>
              <a:cs typeface="Times New Roman" panose="02020603050405020304" pitchFamily="18" charset="0"/>
            </a:endParaRPr>
          </a:p>
          <a:p>
            <a:endParaRPr lang="nl-NL" sz="3700" kern="100" dirty="0">
              <a:effectLst/>
              <a:ea typeface="Calibri" panose="020F0502020204030204" pitchFamily="34" charset="0"/>
              <a:cs typeface="Times New Roman" panose="02020603050405020304" pitchFamily="18" charset="0"/>
            </a:endParaRPr>
          </a:p>
          <a:p>
            <a:endParaRPr lang="nl-NL" sz="3700" dirty="0"/>
          </a:p>
        </p:txBody>
      </p:sp>
      <p:sp>
        <p:nvSpPr>
          <p:cNvPr id="3" name="Titel 2">
            <a:extLst>
              <a:ext uri="{FF2B5EF4-FFF2-40B4-BE49-F238E27FC236}">
                <a16:creationId xmlns:a16="http://schemas.microsoft.com/office/drawing/2014/main" id="{143A437A-48E3-57C4-3538-D53897068717}"/>
              </a:ext>
            </a:extLst>
          </p:cNvPr>
          <p:cNvSpPr>
            <a:spLocks noGrp="1"/>
          </p:cNvSpPr>
          <p:nvPr>
            <p:ph type="title"/>
          </p:nvPr>
        </p:nvSpPr>
        <p:spPr>
          <a:xfrm>
            <a:off x="1600200" y="476250"/>
            <a:ext cx="14935200" cy="1143000"/>
          </a:xfrm>
        </p:spPr>
        <p:txBody>
          <a:bodyPr>
            <a:normAutofit/>
          </a:bodyPr>
          <a:lstStyle/>
          <a:p>
            <a:r>
              <a:rPr lang="nl-NL" sz="4800" dirty="0"/>
              <a:t>Feedback regels: geven van feedback (1)</a:t>
            </a:r>
          </a:p>
        </p:txBody>
      </p:sp>
    </p:spTree>
    <p:extLst>
      <p:ext uri="{BB962C8B-B14F-4D97-AF65-F5344CB8AC3E}">
        <p14:creationId xmlns:p14="http://schemas.microsoft.com/office/powerpoint/2010/main" val="3726910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91F67F2-4689-1D06-53C6-E10B573DBE00}"/>
              </a:ext>
            </a:extLst>
          </p:cNvPr>
          <p:cNvSpPr>
            <a:spLocks noGrp="1"/>
          </p:cNvSpPr>
          <p:nvPr>
            <p:ph sz="quarter" idx="10"/>
          </p:nvPr>
        </p:nvSpPr>
        <p:spPr/>
        <p:txBody>
          <a:bodyPr>
            <a:noAutofit/>
          </a:bodyPr>
          <a:lstStyle/>
          <a:p>
            <a:pPr marL="0" indent="0">
              <a:buNone/>
            </a:pPr>
            <a:r>
              <a:rPr lang="nl-NL" sz="3700" b="1" kern="0" dirty="0">
                <a:effectLst/>
                <a:ea typeface="Times New Roman" panose="02020603050405020304" pitchFamily="18" charset="0"/>
                <a:cs typeface="Times New Roman" panose="02020603050405020304" pitchFamily="18" charset="0"/>
              </a:rPr>
              <a:t>WEL doen:</a:t>
            </a:r>
          </a:p>
          <a:p>
            <a:r>
              <a:rPr lang="nl-NL" sz="3700" kern="0" dirty="0">
                <a:effectLst/>
                <a:ea typeface="Times New Roman" panose="02020603050405020304" pitchFamily="18" charset="0"/>
                <a:cs typeface="Times New Roman" panose="02020603050405020304" pitchFamily="18" charset="0"/>
              </a:rPr>
              <a:t>Feedback heeft checkmomenten in zich (klopt het dat....?). Geef de ander de ruimte om er wel/niet op in te gaan.</a:t>
            </a:r>
          </a:p>
          <a:p>
            <a:r>
              <a:rPr lang="nl-NL" sz="3700" kern="0" dirty="0">
                <a:effectLst/>
                <a:ea typeface="Times New Roman" panose="02020603050405020304" pitchFamily="18" charset="0"/>
                <a:cs typeface="Times New Roman" panose="02020603050405020304" pitchFamily="18" charset="0"/>
              </a:rPr>
              <a:t>Feedback bevat een IK-boodschap. Dus hoe jij het ervaren hebt, en wat dat vervolgens met jou doet of gedaan heeft.</a:t>
            </a:r>
          </a:p>
          <a:p>
            <a:r>
              <a:rPr lang="nl-NL" sz="3700" kern="0" dirty="0">
                <a:effectLst/>
                <a:ea typeface="Times New Roman" panose="02020603050405020304" pitchFamily="18" charset="0"/>
                <a:cs typeface="Times New Roman" panose="02020603050405020304" pitchFamily="18" charset="0"/>
              </a:rPr>
              <a:t>Feedback wordt gegeven in Fair-</a:t>
            </a:r>
            <a:r>
              <a:rPr lang="nl-NL" sz="3700" kern="0" dirty="0" err="1">
                <a:effectLst/>
                <a:ea typeface="Times New Roman" panose="02020603050405020304" pitchFamily="18" charset="0"/>
                <a:cs typeface="Times New Roman" panose="02020603050405020304" pitchFamily="18" charset="0"/>
              </a:rPr>
              <a:t>witness</a:t>
            </a:r>
            <a:r>
              <a:rPr lang="nl-NL" sz="3700" kern="0" dirty="0">
                <a:effectLst/>
                <a:ea typeface="Times New Roman" panose="02020603050405020304" pitchFamily="18" charset="0"/>
                <a:cs typeface="Times New Roman" panose="02020603050405020304" pitchFamily="18" charset="0"/>
              </a:rPr>
              <a:t> (neutraal) zonder iemand te veroordelen.</a:t>
            </a:r>
            <a:endParaRPr lang="nl-NL" sz="3700" dirty="0"/>
          </a:p>
        </p:txBody>
      </p:sp>
      <p:sp>
        <p:nvSpPr>
          <p:cNvPr id="3" name="Titel 2">
            <a:extLst>
              <a:ext uri="{FF2B5EF4-FFF2-40B4-BE49-F238E27FC236}">
                <a16:creationId xmlns:a16="http://schemas.microsoft.com/office/drawing/2014/main" id="{19FAAB90-7667-FEA8-D569-A7ED144E1328}"/>
              </a:ext>
            </a:extLst>
          </p:cNvPr>
          <p:cNvSpPr>
            <a:spLocks noGrp="1"/>
          </p:cNvSpPr>
          <p:nvPr>
            <p:ph type="title"/>
          </p:nvPr>
        </p:nvSpPr>
        <p:spPr>
          <a:xfrm>
            <a:off x="1600200" y="476250"/>
            <a:ext cx="15468600" cy="1143000"/>
          </a:xfrm>
        </p:spPr>
        <p:txBody>
          <a:bodyPr>
            <a:normAutofit/>
          </a:bodyPr>
          <a:lstStyle/>
          <a:p>
            <a:r>
              <a:rPr lang="nl-NL" sz="4800" dirty="0"/>
              <a:t>Feedback regels: geven van feedback (2)</a:t>
            </a:r>
          </a:p>
        </p:txBody>
      </p:sp>
    </p:spTree>
    <p:extLst>
      <p:ext uri="{BB962C8B-B14F-4D97-AF65-F5344CB8AC3E}">
        <p14:creationId xmlns:p14="http://schemas.microsoft.com/office/powerpoint/2010/main" val="1067331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8043662-A0D7-A75F-1D07-D8226D22B707}"/>
              </a:ext>
            </a:extLst>
          </p:cNvPr>
          <p:cNvSpPr>
            <a:spLocks noGrp="1"/>
          </p:cNvSpPr>
          <p:nvPr>
            <p:ph sz="quarter" idx="10"/>
          </p:nvPr>
        </p:nvSpPr>
        <p:spPr/>
        <p:txBody>
          <a:bodyPr>
            <a:normAutofit/>
          </a:bodyPr>
          <a:lstStyle/>
          <a:p>
            <a:pPr marL="0" indent="0">
              <a:buNone/>
            </a:pPr>
            <a:r>
              <a:rPr lang="nl-NL" sz="3700" b="1" dirty="0"/>
              <a:t>NIET doen:</a:t>
            </a:r>
          </a:p>
          <a:p>
            <a:r>
              <a:rPr lang="nl-NL" sz="3700" dirty="0"/>
              <a:t>Uitdrukkingen die veroordelen: “Wat heb ik nou aan jou, ik kan ook nooit op je rekenen, wat ben jij toch een …”</a:t>
            </a:r>
          </a:p>
          <a:p>
            <a:r>
              <a:rPr lang="nl-NL" sz="3700" kern="0" dirty="0">
                <a:effectLst/>
                <a:ea typeface="Times New Roman" panose="02020603050405020304" pitchFamily="18" charset="0"/>
                <a:cs typeface="Times New Roman" panose="02020603050405020304" pitchFamily="18" charset="0"/>
              </a:rPr>
              <a:t>Vage etiketten opplakken en algemene oordelen geven.</a:t>
            </a:r>
          </a:p>
          <a:p>
            <a:r>
              <a:rPr lang="nl-NL" sz="3700" kern="0" dirty="0">
                <a:effectLst/>
                <a:ea typeface="Times New Roman" panose="02020603050405020304" pitchFamily="18" charset="0"/>
                <a:cs typeface="Times New Roman" panose="02020603050405020304" pitchFamily="18" charset="0"/>
              </a:rPr>
              <a:t>Interpretaties geven (“ik snap wel hoe dat komt bij jou…”)</a:t>
            </a:r>
            <a:endParaRPr lang="nl-NL" sz="3700" kern="100" dirty="0">
              <a:ea typeface="Times New Roman" panose="02020603050405020304" pitchFamily="18" charset="0"/>
              <a:cs typeface="Times New Roman" panose="02020603050405020304" pitchFamily="18" charset="0"/>
            </a:endParaRPr>
          </a:p>
          <a:p>
            <a:r>
              <a:rPr lang="nl-NL" sz="3700" kern="0" dirty="0">
                <a:effectLst/>
                <a:ea typeface="Times New Roman" panose="02020603050405020304" pitchFamily="18" charset="0"/>
                <a:cs typeface="Times New Roman" panose="02020603050405020304" pitchFamily="18" charset="0"/>
              </a:rPr>
              <a:t>Uitsluitend aangeven wat je niet wilt of de ander niet mag doen.</a:t>
            </a:r>
            <a:endParaRPr lang="nl-NL" sz="3700" kern="100" dirty="0">
              <a:ea typeface="Times New Roman" panose="02020603050405020304" pitchFamily="18" charset="0"/>
              <a:cs typeface="Times New Roman" panose="02020603050405020304" pitchFamily="18" charset="0"/>
            </a:endParaRPr>
          </a:p>
          <a:p>
            <a:r>
              <a:rPr lang="nl-NL" sz="3700" kern="0" dirty="0">
                <a:effectLst/>
                <a:ea typeface="Times New Roman" panose="02020603050405020304" pitchFamily="18" charset="0"/>
                <a:cs typeface="Times New Roman" panose="02020603050405020304" pitchFamily="18" charset="0"/>
              </a:rPr>
              <a:t>Je emoties of eigen gevoelens opkroppen.</a:t>
            </a:r>
            <a:endParaRPr lang="nl-NL" sz="3700" kern="100" dirty="0">
              <a:ea typeface="Times New Roman" panose="02020603050405020304" pitchFamily="18" charset="0"/>
              <a:cs typeface="Times New Roman" panose="02020603050405020304" pitchFamily="18" charset="0"/>
            </a:endParaRPr>
          </a:p>
          <a:p>
            <a:r>
              <a:rPr lang="nl-NL" sz="3700" kern="0" dirty="0">
                <a:effectLst/>
                <a:ea typeface="Times New Roman" panose="02020603050405020304" pitchFamily="18" charset="0"/>
                <a:cs typeface="Times New Roman" panose="02020603050405020304" pitchFamily="18" charset="0"/>
              </a:rPr>
              <a:t>Discussies over de juistheid van je interpretaties aangaan.</a:t>
            </a:r>
            <a:endParaRPr lang="nl-NL" sz="3700" kern="100" dirty="0">
              <a:effectLst/>
              <a:ea typeface="Calibri" panose="020F0502020204030204" pitchFamily="34" charset="0"/>
              <a:cs typeface="Times New Roman" panose="02020603050405020304" pitchFamily="18" charset="0"/>
            </a:endParaRPr>
          </a:p>
          <a:p>
            <a:r>
              <a:rPr lang="nl-NL" sz="3700" kern="0" dirty="0">
                <a:effectLst/>
                <a:ea typeface="Times New Roman" panose="02020603050405020304" pitchFamily="18" charset="0"/>
                <a:cs typeface="Times New Roman" panose="02020603050405020304" pitchFamily="18" charset="0"/>
              </a:rPr>
              <a:t>Je gelijk halen.</a:t>
            </a:r>
            <a:endParaRPr lang="nl-NL" sz="3700" dirty="0"/>
          </a:p>
          <a:p>
            <a:pPr marL="0" indent="0">
              <a:buNone/>
            </a:pPr>
            <a:endParaRPr lang="nl-NL" dirty="0"/>
          </a:p>
        </p:txBody>
      </p:sp>
      <p:sp>
        <p:nvSpPr>
          <p:cNvPr id="3" name="Titel 2">
            <a:extLst>
              <a:ext uri="{FF2B5EF4-FFF2-40B4-BE49-F238E27FC236}">
                <a16:creationId xmlns:a16="http://schemas.microsoft.com/office/drawing/2014/main" id="{F3BE9212-44FD-AD11-DA9C-A7109F877454}"/>
              </a:ext>
            </a:extLst>
          </p:cNvPr>
          <p:cNvSpPr>
            <a:spLocks noGrp="1"/>
          </p:cNvSpPr>
          <p:nvPr>
            <p:ph type="title"/>
          </p:nvPr>
        </p:nvSpPr>
        <p:spPr>
          <a:xfrm>
            <a:off x="1600200" y="476250"/>
            <a:ext cx="14706600" cy="1143000"/>
          </a:xfrm>
        </p:spPr>
        <p:txBody>
          <a:bodyPr>
            <a:normAutofit/>
          </a:bodyPr>
          <a:lstStyle/>
          <a:p>
            <a:r>
              <a:rPr lang="nl-NL" sz="4800" dirty="0"/>
              <a:t>Feedback regels: geven van feedback (3)</a:t>
            </a:r>
          </a:p>
        </p:txBody>
      </p:sp>
    </p:spTree>
    <p:extLst>
      <p:ext uri="{BB962C8B-B14F-4D97-AF65-F5344CB8AC3E}">
        <p14:creationId xmlns:p14="http://schemas.microsoft.com/office/powerpoint/2010/main" val="3532554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EC77CECD-1497-F0A2-1054-405F694711AF}"/>
              </a:ext>
            </a:extLst>
          </p:cNvPr>
          <p:cNvSpPr>
            <a:spLocks noGrp="1"/>
          </p:cNvSpPr>
          <p:nvPr>
            <p:ph sz="quarter" idx="10"/>
          </p:nvPr>
        </p:nvSpPr>
        <p:spPr/>
        <p:txBody>
          <a:bodyPr>
            <a:normAutofit/>
          </a:bodyPr>
          <a:lstStyle/>
          <a:p>
            <a:pPr marL="0" indent="0">
              <a:buNone/>
            </a:pPr>
            <a:r>
              <a:rPr lang="nl-NL" sz="3700" kern="0" dirty="0">
                <a:effectLst/>
                <a:ea typeface="Times New Roman" panose="02020603050405020304" pitchFamily="18" charset="0"/>
                <a:cs typeface="Times New Roman" panose="02020603050405020304" pitchFamily="18" charset="0"/>
              </a:rPr>
              <a:t>De kwaliteit van de feedback valt of staat niet alleen met degene die de feedback geeft. Ook de ontvanger speelt een belangrijke rol. Open staan voor feedback betekent willen en kunnen leren. Door goede vragen te stellen en in te gaan op de feedback die je krijgt bevorder je dit proces.</a:t>
            </a:r>
            <a:endParaRPr lang="nl-NL" sz="3700" dirty="0"/>
          </a:p>
        </p:txBody>
      </p:sp>
      <p:sp>
        <p:nvSpPr>
          <p:cNvPr id="3" name="Titel 2">
            <a:extLst>
              <a:ext uri="{FF2B5EF4-FFF2-40B4-BE49-F238E27FC236}">
                <a16:creationId xmlns:a16="http://schemas.microsoft.com/office/drawing/2014/main" id="{57553A21-0022-D1CF-BF5B-594DCC2D3DCE}"/>
              </a:ext>
            </a:extLst>
          </p:cNvPr>
          <p:cNvSpPr>
            <a:spLocks noGrp="1"/>
          </p:cNvSpPr>
          <p:nvPr>
            <p:ph type="title"/>
          </p:nvPr>
        </p:nvSpPr>
        <p:spPr>
          <a:xfrm>
            <a:off x="1600200" y="476250"/>
            <a:ext cx="12877800" cy="1143000"/>
          </a:xfrm>
        </p:spPr>
        <p:txBody>
          <a:bodyPr>
            <a:normAutofit/>
          </a:bodyPr>
          <a:lstStyle/>
          <a:p>
            <a:r>
              <a:rPr lang="nl-NL" sz="4800" dirty="0"/>
              <a:t>Feedback regels: ontvangen van feedback</a:t>
            </a:r>
          </a:p>
        </p:txBody>
      </p:sp>
    </p:spTree>
    <p:extLst>
      <p:ext uri="{BB962C8B-B14F-4D97-AF65-F5344CB8AC3E}">
        <p14:creationId xmlns:p14="http://schemas.microsoft.com/office/powerpoint/2010/main" val="1285959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A88FC9FB-4C74-B0E1-4E30-FD76E1F27874}"/>
              </a:ext>
            </a:extLst>
          </p:cNvPr>
          <p:cNvSpPr>
            <a:spLocks noGrp="1"/>
          </p:cNvSpPr>
          <p:nvPr>
            <p:ph sz="quarter" idx="10"/>
          </p:nvPr>
        </p:nvSpPr>
        <p:spPr>
          <a:xfrm>
            <a:off x="860483" y="2095500"/>
            <a:ext cx="16611600" cy="6705600"/>
          </a:xfrm>
        </p:spPr>
        <p:txBody>
          <a:bodyPr>
            <a:normAutofit/>
          </a:bodyPr>
          <a:lstStyle/>
          <a:p>
            <a:pPr marL="0" indent="0">
              <a:buNone/>
            </a:pPr>
            <a:r>
              <a:rPr lang="nl-NL" sz="4000" b="1" dirty="0"/>
              <a:t>WEL doen:</a:t>
            </a:r>
          </a:p>
          <a:p>
            <a:r>
              <a:rPr lang="nl-NL" sz="4000" dirty="0"/>
              <a:t>Luister aandachtig (geassocieerd, in verbinding met je gevoel).</a:t>
            </a:r>
          </a:p>
          <a:p>
            <a:r>
              <a:rPr lang="nl-NL" sz="3700" kern="0" dirty="0">
                <a:effectLst/>
                <a:ea typeface="Times New Roman" panose="02020603050405020304" pitchFamily="18" charset="0"/>
                <a:cs typeface="Times New Roman" panose="02020603050405020304" pitchFamily="18" charset="0"/>
              </a:rPr>
              <a:t>Geef in eigen woorden weer wat je gehoord hebt om je eigen waarneming te checken.</a:t>
            </a:r>
          </a:p>
          <a:p>
            <a:r>
              <a:rPr lang="nl-NL" sz="3700" kern="0" dirty="0">
                <a:effectLst/>
                <a:ea typeface="Times New Roman" panose="02020603050405020304" pitchFamily="18" charset="0"/>
                <a:cs typeface="Times New Roman" panose="02020603050405020304" pitchFamily="18" charset="0"/>
              </a:rPr>
              <a:t>Stel vragen ter verduidelijking, vraag om voorbeelden wanneer je ergens niet zeker van bent of zaken onduidelijk zijn.</a:t>
            </a:r>
          </a:p>
          <a:p>
            <a:r>
              <a:rPr lang="nl-NL" sz="3700" kern="0" dirty="0">
                <a:effectLst/>
                <a:ea typeface="Times New Roman" panose="02020603050405020304" pitchFamily="18" charset="0"/>
                <a:cs typeface="Times New Roman" panose="02020603050405020304" pitchFamily="18" charset="0"/>
              </a:rPr>
              <a:t>Evalueer zorgvuldig de bruikbaarheid en waarde van de feedback die je gehoord hebt.</a:t>
            </a:r>
          </a:p>
          <a:p>
            <a:r>
              <a:rPr lang="nl-NL" sz="3700" kern="0" dirty="0">
                <a:effectLst/>
                <a:ea typeface="Times New Roman" panose="02020603050405020304" pitchFamily="18" charset="0"/>
                <a:cs typeface="Times New Roman" panose="02020603050405020304" pitchFamily="18" charset="0"/>
              </a:rPr>
              <a:t>Verzamel eventueel toegevoegde informatie van andere personen of neem de reacties van anderen waar.</a:t>
            </a:r>
            <a:endParaRPr lang="nl-NL" sz="3700" kern="100" dirty="0">
              <a:effectLst/>
              <a:ea typeface="Calibri" panose="020F0502020204030204" pitchFamily="34" charset="0"/>
              <a:cs typeface="Times New Roman" panose="02020603050405020304" pitchFamily="18" charset="0"/>
            </a:endParaRPr>
          </a:p>
        </p:txBody>
      </p:sp>
      <p:sp>
        <p:nvSpPr>
          <p:cNvPr id="3" name="Titel 2">
            <a:extLst>
              <a:ext uri="{FF2B5EF4-FFF2-40B4-BE49-F238E27FC236}">
                <a16:creationId xmlns:a16="http://schemas.microsoft.com/office/drawing/2014/main" id="{FCDF10E9-59B8-2677-5E1E-AC5ABB187FC9}"/>
              </a:ext>
            </a:extLst>
          </p:cNvPr>
          <p:cNvSpPr>
            <a:spLocks noGrp="1"/>
          </p:cNvSpPr>
          <p:nvPr>
            <p:ph type="title"/>
          </p:nvPr>
        </p:nvSpPr>
        <p:spPr>
          <a:xfrm>
            <a:off x="1600200" y="476250"/>
            <a:ext cx="12039600" cy="1143000"/>
          </a:xfrm>
        </p:spPr>
        <p:txBody>
          <a:bodyPr>
            <a:normAutofit/>
          </a:bodyPr>
          <a:lstStyle/>
          <a:p>
            <a:r>
              <a:rPr lang="nl-NL" sz="4800" dirty="0"/>
              <a:t>Feedback regels: ontvangen van feedback</a:t>
            </a:r>
          </a:p>
        </p:txBody>
      </p:sp>
    </p:spTree>
    <p:extLst>
      <p:ext uri="{BB962C8B-B14F-4D97-AF65-F5344CB8AC3E}">
        <p14:creationId xmlns:p14="http://schemas.microsoft.com/office/powerpoint/2010/main" val="661685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A88FC9FB-4C74-B0E1-4E30-FD76E1F27874}"/>
              </a:ext>
            </a:extLst>
          </p:cNvPr>
          <p:cNvSpPr>
            <a:spLocks noGrp="1"/>
          </p:cNvSpPr>
          <p:nvPr>
            <p:ph sz="quarter" idx="10"/>
          </p:nvPr>
        </p:nvSpPr>
        <p:spPr>
          <a:xfrm>
            <a:off x="860483" y="2095500"/>
            <a:ext cx="16611600" cy="7315200"/>
          </a:xfrm>
        </p:spPr>
        <p:txBody>
          <a:bodyPr>
            <a:normAutofit/>
          </a:bodyPr>
          <a:lstStyle/>
          <a:p>
            <a:pPr marL="0" indent="0">
              <a:buNone/>
            </a:pPr>
            <a:r>
              <a:rPr lang="nl-NL" sz="4000" b="1" dirty="0"/>
              <a:t>NIET doen:</a:t>
            </a:r>
          </a:p>
          <a:p>
            <a:r>
              <a:rPr lang="nl-NL" sz="3700" kern="0" dirty="0">
                <a:effectLst/>
                <a:ea typeface="Times New Roman" panose="02020603050405020304" pitchFamily="18" charset="0"/>
                <a:cs typeface="Times New Roman" panose="02020603050405020304" pitchFamily="18" charset="0"/>
              </a:rPr>
              <a:t>Ga niet in de verdediging, geef geen verklaringen of ongenoegens aan!</a:t>
            </a:r>
          </a:p>
          <a:p>
            <a:r>
              <a:rPr lang="nl-NL" sz="3700" kern="0" dirty="0">
                <a:effectLst/>
                <a:ea typeface="Times New Roman" panose="02020603050405020304" pitchFamily="18" charset="0"/>
                <a:cs typeface="Times New Roman" panose="02020603050405020304" pitchFamily="18" charset="0"/>
              </a:rPr>
              <a:t>Reageer niet heftig op de feedback, maar breng de suggesties in een voor jou bruikbare richting: haal er informatie uit.</a:t>
            </a:r>
            <a:endParaRPr lang="nl-NL" sz="3700" dirty="0"/>
          </a:p>
        </p:txBody>
      </p:sp>
      <p:sp>
        <p:nvSpPr>
          <p:cNvPr id="3" name="Titel 2">
            <a:extLst>
              <a:ext uri="{FF2B5EF4-FFF2-40B4-BE49-F238E27FC236}">
                <a16:creationId xmlns:a16="http://schemas.microsoft.com/office/drawing/2014/main" id="{FCDF10E9-59B8-2677-5E1E-AC5ABB187FC9}"/>
              </a:ext>
            </a:extLst>
          </p:cNvPr>
          <p:cNvSpPr>
            <a:spLocks noGrp="1"/>
          </p:cNvSpPr>
          <p:nvPr>
            <p:ph type="title"/>
          </p:nvPr>
        </p:nvSpPr>
        <p:spPr>
          <a:xfrm>
            <a:off x="1600200" y="476250"/>
            <a:ext cx="12039600" cy="1143000"/>
          </a:xfrm>
        </p:spPr>
        <p:txBody>
          <a:bodyPr>
            <a:normAutofit/>
          </a:bodyPr>
          <a:lstStyle/>
          <a:p>
            <a:r>
              <a:rPr lang="nl-NL" sz="4800" dirty="0"/>
              <a:t>Feedback regels: ontvangen van feedback</a:t>
            </a:r>
          </a:p>
        </p:txBody>
      </p:sp>
    </p:spTree>
    <p:extLst>
      <p:ext uri="{BB962C8B-B14F-4D97-AF65-F5344CB8AC3E}">
        <p14:creationId xmlns:p14="http://schemas.microsoft.com/office/powerpoint/2010/main" val="2305032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4321275" y="9182100"/>
            <a:ext cx="1996058" cy="1055200"/>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a:p>
        </p:txBody>
      </p:sp>
      <p:sp>
        <p:nvSpPr>
          <p:cNvPr id="13" name="Freeform 13"/>
          <p:cNvSpPr/>
          <p:nvPr/>
        </p:nvSpPr>
        <p:spPr>
          <a:xfrm>
            <a:off x="0" y="9035386"/>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381000" y="4762500"/>
            <a:ext cx="16840200" cy="1143000"/>
          </a:xfrm>
        </p:spPr>
        <p:txBody>
          <a:bodyPr>
            <a:noAutofit/>
          </a:bodyPr>
          <a:lstStyle/>
          <a:p>
            <a:r>
              <a:rPr lang="nl-NL" sz="3600" dirty="0">
                <a:solidFill>
                  <a:schemeClr val="tx1"/>
                </a:solidFill>
              </a:rPr>
              <a:t>Voor vragen of opmerkingen over het SBAR-template verpleeghuiszorg mail naar Postbus UKON Eerstelijnsgeneeskunde: </a:t>
            </a:r>
            <a:br>
              <a:rPr lang="nl-NL" sz="3600" dirty="0">
                <a:solidFill>
                  <a:schemeClr val="tx1"/>
                </a:solidFill>
              </a:rPr>
            </a:br>
            <a:r>
              <a:rPr lang="nl-NL" sz="3600" dirty="0">
                <a:solidFill>
                  <a:schemeClr val="tx1"/>
                </a:solidFill>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706802" y="291262"/>
            <a:ext cx="14874396" cy="2682704"/>
          </a:xfrm>
          <a:prstGeom prst="rect">
            <a:avLst/>
          </a:prstGeom>
        </p:spPr>
      </p:pic>
      <p:sp>
        <p:nvSpPr>
          <p:cNvPr id="2" name="Titel 14">
            <a:extLst>
              <a:ext uri="{FF2B5EF4-FFF2-40B4-BE49-F238E27FC236}">
                <a16:creationId xmlns:a16="http://schemas.microsoft.com/office/drawing/2014/main" id="{59A0A578-EFFA-54FE-B242-DD4EEFD93829}"/>
              </a:ext>
            </a:extLst>
          </p:cNvPr>
          <p:cNvSpPr txBox="1">
            <a:spLocks/>
          </p:cNvSpPr>
          <p:nvPr/>
        </p:nvSpPr>
        <p:spPr>
          <a:xfrm>
            <a:off x="723900" y="7694034"/>
            <a:ext cx="168402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b="1" kern="1200">
                <a:solidFill>
                  <a:schemeClr val="bg1"/>
                </a:solidFill>
                <a:latin typeface="+mj-lt"/>
                <a:ea typeface="+mj-ea"/>
                <a:cs typeface="+mj-cs"/>
              </a:defRPr>
            </a:lvl1pPr>
          </a:lstStyle>
          <a:p>
            <a:r>
              <a:rPr lang="nl-NL" sz="3600" i="1" dirty="0">
                <a:solidFill>
                  <a:schemeClr val="tx1"/>
                </a:solidFill>
              </a:rPr>
              <a:t>Bron</a:t>
            </a:r>
            <a:r>
              <a:rPr lang="nl-NL" sz="3600" i="1" dirty="0">
                <a:solidFill>
                  <a:schemeClr val="tx1"/>
                </a:solidFill>
                <a:latin typeface="+mn-lt"/>
              </a:rPr>
              <a:t>: </a:t>
            </a:r>
            <a:r>
              <a:rPr lang="nl-NL" sz="3600" i="1" u="sng" kern="1800" dirty="0">
                <a:solidFill>
                  <a:schemeClr val="tx1"/>
                </a:solidFill>
                <a:effectLst/>
                <a:latin typeface="+mn-lt"/>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https://www.nlp-nu.nl/kenniscentrum/technieken-begrippen/feedback/</a:t>
            </a:r>
            <a:r>
              <a:rPr lang="nl-NL" sz="3600" i="1" kern="1800" dirty="0">
                <a:solidFill>
                  <a:schemeClr val="tx1"/>
                </a:solidFill>
                <a:effectLst/>
                <a:latin typeface="+mn-lt"/>
                <a:ea typeface="Times New Roman" panose="02020603050405020304" pitchFamily="18" charset="0"/>
                <a:cs typeface="Times New Roman" panose="02020603050405020304" pitchFamily="18" charset="0"/>
              </a:rPr>
              <a:t>  </a:t>
            </a:r>
            <a:endParaRPr lang="nl-NL" sz="3600" i="1" kern="100" dirty="0">
              <a:solidFill>
                <a:schemeClr val="tx1"/>
              </a:solidFill>
              <a:effectLst/>
              <a:latin typeface="+mn-lt"/>
              <a:ea typeface="Calibri" panose="020F0502020204030204" pitchFamily="34"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689"/>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57F5E-8468-28C6-0F70-D8504A89E2E3}"/>
              </a:ext>
            </a:extLst>
          </p:cNvPr>
          <p:cNvSpPr>
            <a:spLocks noGrp="1"/>
          </p:cNvSpPr>
          <p:nvPr>
            <p:ph type="title"/>
          </p:nvPr>
        </p:nvSpPr>
        <p:spPr>
          <a:xfrm>
            <a:off x="647700" y="4572000"/>
            <a:ext cx="16992600" cy="1143000"/>
          </a:xfrm>
        </p:spPr>
        <p:txBody>
          <a:bodyPr/>
          <a:lstStyle/>
          <a:p>
            <a:pPr algn="l"/>
            <a:r>
              <a:rPr lang="nl-NL" sz="5400" dirty="0"/>
              <a:t>In het kort over deze website:</a:t>
            </a:r>
            <a:br>
              <a:rPr lang="nl-NL" sz="5400" dirty="0"/>
            </a:br>
            <a:br>
              <a:rPr lang="nl-NL" sz="5400" dirty="0"/>
            </a:br>
            <a:r>
              <a:rPr lang="nl-NL" sz="3600" b="0" i="0" dirty="0">
                <a:effectLst/>
              </a:rPr>
              <a:t>NLP staat voor </a:t>
            </a:r>
            <a:r>
              <a:rPr lang="nl-NL" sz="3600" b="0" i="0" strike="noStrike" dirty="0">
                <a:effectLst/>
                <a:hlinkClick r:id="rId3">
                  <a:extLst>
                    <a:ext uri="{A12FA001-AC4F-418D-AE19-62706E023703}">
                      <ahyp:hlinkClr xmlns:ahyp="http://schemas.microsoft.com/office/drawing/2018/hyperlinkcolor" val="tx"/>
                    </a:ext>
                  </a:extLst>
                </a:hlinkClick>
              </a:rPr>
              <a:t>Neuro Linguïstisch Programmeren</a:t>
            </a:r>
            <a:r>
              <a:rPr lang="nl-NL" sz="3600" b="0" i="0" dirty="0">
                <a:effectLst/>
              </a:rPr>
              <a:t> en vindt zijn oorsprong in de psychologie. Het is ontstaan naar aanleiding van een studie naar succesvol gedrag, met name op het gebied van succesvol leren communiceren. NLP heeft alles te maken met het denken, voelen en handelen (gedrag) van mensen.</a:t>
            </a:r>
            <a:br>
              <a:rPr lang="nl-NL" sz="3600" b="0" i="0" dirty="0">
                <a:effectLst/>
              </a:rPr>
            </a:br>
            <a:br>
              <a:rPr lang="nl-NL" sz="3600" b="0" i="0" dirty="0">
                <a:effectLst/>
              </a:rPr>
            </a:br>
            <a:r>
              <a:rPr lang="nl-NL" sz="3600" b="0" i="0" dirty="0">
                <a:effectLst/>
              </a:rPr>
              <a:t>Model van de Wereld: Afhankelijk van je achtergrond, opvoeding, opleiding, ervaring en karakter kijk je anders de wereld in. Ieder mens ervaart '</a:t>
            </a:r>
            <a:r>
              <a:rPr lang="nl-NL" sz="3600" b="0" i="0" strike="noStrike" dirty="0">
                <a:effectLst/>
                <a:hlinkClick r:id="rId4">
                  <a:extLst>
                    <a:ext uri="{A12FA001-AC4F-418D-AE19-62706E023703}">
                      <ahyp:hlinkClr xmlns:ahyp="http://schemas.microsoft.com/office/drawing/2018/hyperlinkcolor" val="tx"/>
                    </a:ext>
                  </a:extLst>
                </a:hlinkClick>
              </a:rPr>
              <a:t>De wereld' op zijn of haar eigen unieke manier.</a:t>
            </a:r>
            <a:br>
              <a:rPr lang="nl-NL" sz="3600" b="0" i="0" strike="noStrike" dirty="0">
                <a:effectLst/>
              </a:rPr>
            </a:br>
            <a:br>
              <a:rPr lang="nl-NL" sz="3600" b="0" i="0" strike="noStrike" dirty="0">
                <a:effectLst/>
              </a:rPr>
            </a:br>
            <a:r>
              <a:rPr lang="nl-NL" sz="3200" b="0" dirty="0"/>
              <a:t>Neem voor meer informatie een kijkje op de website:</a:t>
            </a:r>
            <a:r>
              <a:rPr lang="nl-NL" sz="3200" b="0" i="1" dirty="0"/>
              <a:t> </a:t>
            </a:r>
            <a:r>
              <a:rPr lang="nl-NL" sz="3200" b="0" i="1" u="sng" kern="1800" dirty="0">
                <a:effectLst/>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https://www.nlp-nu.nl/kenniscentrum/technieken-begrippen/feedback/</a:t>
            </a:r>
            <a:r>
              <a:rPr lang="nl-NL" sz="3200" b="0" i="1" kern="1800" dirty="0">
                <a:effectLst/>
                <a:ea typeface="Times New Roman" panose="02020603050405020304" pitchFamily="18" charset="0"/>
                <a:cs typeface="Times New Roman" panose="02020603050405020304" pitchFamily="18" charset="0"/>
              </a:rPr>
              <a:t>  </a:t>
            </a:r>
            <a:endParaRPr lang="nl-NL" sz="3600" b="0" i="1" dirty="0"/>
          </a:p>
        </p:txBody>
      </p:sp>
      <p:pic>
        <p:nvPicPr>
          <p:cNvPr id="2" name="Afbeelding 1">
            <a:extLst>
              <a:ext uri="{FF2B5EF4-FFF2-40B4-BE49-F238E27FC236}">
                <a16:creationId xmlns:a16="http://schemas.microsoft.com/office/drawing/2014/main" id="{BC4DA254-082A-7A1C-3B6C-16BDBAC23196}"/>
              </a:ext>
            </a:extLst>
          </p:cNvPr>
          <p:cNvPicPr>
            <a:picLocks noChangeAspect="1"/>
          </p:cNvPicPr>
          <p:nvPr/>
        </p:nvPicPr>
        <p:blipFill>
          <a:blip r:embed="rId6"/>
          <a:stretch>
            <a:fillRect/>
          </a:stretch>
        </p:blipFill>
        <p:spPr>
          <a:xfrm>
            <a:off x="14173200" y="8115300"/>
            <a:ext cx="3358146" cy="146351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FE398EA-BEA3-3639-981C-916EF291EE00}"/>
              </a:ext>
            </a:extLst>
          </p:cNvPr>
          <p:cNvSpPr>
            <a:spLocks noGrp="1"/>
          </p:cNvSpPr>
          <p:nvPr>
            <p:ph sz="quarter" idx="10"/>
          </p:nvPr>
        </p:nvSpPr>
        <p:spPr/>
        <p:txBody>
          <a:bodyPr>
            <a:normAutofit/>
          </a:bodyPr>
          <a:lstStyle/>
          <a:p>
            <a:pPr marL="0" indent="0">
              <a:buNone/>
            </a:pPr>
            <a:r>
              <a:rPr lang="nl-NL" sz="3700" kern="0" dirty="0">
                <a:effectLst/>
                <a:ea typeface="Times New Roman" panose="02020603050405020304" pitchFamily="18" charset="0"/>
                <a:cs typeface="Times New Roman" panose="02020603050405020304" pitchFamily="18" charset="0"/>
              </a:rPr>
              <a:t>Feedback is de boodschap die we iemand teruggeven over het gedrag of de prestatie van die betreffende persoon. Het is een </a:t>
            </a:r>
            <a:r>
              <a:rPr lang="nl-NL" sz="3700" b="1" kern="0" dirty="0">
                <a:effectLst/>
                <a:ea typeface="Times New Roman" panose="02020603050405020304" pitchFamily="18" charset="0"/>
                <a:cs typeface="Times New Roman" panose="02020603050405020304" pitchFamily="18" charset="0"/>
              </a:rPr>
              <a:t>korte boodschap</a:t>
            </a:r>
            <a:r>
              <a:rPr lang="nl-NL" sz="3700" kern="0" dirty="0">
                <a:effectLst/>
                <a:ea typeface="Times New Roman" panose="02020603050405020304" pitchFamily="18" charset="0"/>
                <a:cs typeface="Times New Roman" panose="02020603050405020304" pitchFamily="18" charset="0"/>
              </a:rPr>
              <a:t> over ‘hoe’ jij de ander ervaart. Het is een zeer krachtige manier om mensen uit te dagen en te laten groeien. Dit met de intentie om de ander meer bewust te maken van zijn of haar onbewuste patronen. Het is daarmee zeer persoonlijk (vanuit de gever). Je geeft de ander iets terug over jouw model van de wereld. Het is geen vaststaand feit. Het zegt soms meer over jezelf (de </a:t>
            </a:r>
            <a:r>
              <a:rPr lang="nl-NL" sz="3700" b="1" kern="0" dirty="0">
                <a:effectLst/>
                <a:ea typeface="Times New Roman" panose="02020603050405020304" pitchFamily="18" charset="0"/>
                <a:cs typeface="Times New Roman" panose="02020603050405020304" pitchFamily="18" charset="0"/>
              </a:rPr>
              <a:t>feedbackgever</a:t>
            </a:r>
            <a:r>
              <a:rPr lang="nl-NL" sz="3700" kern="0" dirty="0">
                <a:effectLst/>
                <a:ea typeface="Times New Roman" panose="02020603050405020304" pitchFamily="18" charset="0"/>
                <a:cs typeface="Times New Roman" panose="02020603050405020304" pitchFamily="18" charset="0"/>
              </a:rPr>
              <a:t>) dan over de ander (de </a:t>
            </a:r>
            <a:r>
              <a:rPr lang="nl-NL" sz="3700" b="1" kern="0" dirty="0">
                <a:effectLst/>
                <a:ea typeface="Times New Roman" panose="02020603050405020304" pitchFamily="18" charset="0"/>
                <a:cs typeface="Times New Roman" panose="02020603050405020304" pitchFamily="18" charset="0"/>
              </a:rPr>
              <a:t>feedbackontvanger</a:t>
            </a:r>
            <a:r>
              <a:rPr lang="nl-NL" sz="3700" kern="0" dirty="0">
                <a:effectLst/>
                <a:ea typeface="Times New Roman" panose="02020603050405020304" pitchFamily="18" charset="0"/>
                <a:cs typeface="Times New Roman" panose="02020603050405020304" pitchFamily="18" charset="0"/>
              </a:rPr>
              <a:t>). Je zendt namelijk je </a:t>
            </a:r>
            <a:r>
              <a:rPr lang="nl-NL" sz="3700" u="none" strike="noStrike" kern="0" dirty="0">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eigen model van de wereld</a:t>
            </a:r>
            <a:r>
              <a:rPr lang="nl-NL" sz="3700" kern="0" dirty="0">
                <a:effectLst/>
                <a:ea typeface="Times New Roman" panose="02020603050405020304" pitchFamily="18" charset="0"/>
                <a:cs typeface="Times New Roman" panose="02020603050405020304" pitchFamily="18" charset="0"/>
              </a:rPr>
              <a:t> mee.</a:t>
            </a:r>
            <a:endParaRPr lang="nl-NL" sz="3700" dirty="0"/>
          </a:p>
        </p:txBody>
      </p:sp>
      <p:sp>
        <p:nvSpPr>
          <p:cNvPr id="3" name="Titel 2">
            <a:extLst>
              <a:ext uri="{FF2B5EF4-FFF2-40B4-BE49-F238E27FC236}">
                <a16:creationId xmlns:a16="http://schemas.microsoft.com/office/drawing/2014/main" id="{18127D38-1B9F-5BF2-B6CC-E474B46F39A9}"/>
              </a:ext>
            </a:extLst>
          </p:cNvPr>
          <p:cNvSpPr>
            <a:spLocks noGrp="1"/>
          </p:cNvSpPr>
          <p:nvPr>
            <p:ph type="title"/>
          </p:nvPr>
        </p:nvSpPr>
        <p:spPr/>
        <p:txBody>
          <a:bodyPr>
            <a:normAutofit/>
          </a:bodyPr>
          <a:lstStyle/>
          <a:p>
            <a:r>
              <a:rPr lang="nl-NL" sz="4800" dirty="0"/>
              <a:t>Feedback geven</a:t>
            </a:r>
          </a:p>
        </p:txBody>
      </p:sp>
    </p:spTree>
    <p:extLst>
      <p:ext uri="{BB962C8B-B14F-4D97-AF65-F5344CB8AC3E}">
        <p14:creationId xmlns:p14="http://schemas.microsoft.com/office/powerpoint/2010/main" val="510392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a:xfrm>
            <a:off x="1600200" y="476250"/>
            <a:ext cx="11353800" cy="1143000"/>
          </a:xfrm>
        </p:spPr>
        <p:txBody>
          <a:bodyPr>
            <a:normAutofit/>
          </a:bodyPr>
          <a:lstStyle/>
          <a:p>
            <a:r>
              <a:rPr lang="nl-NL" sz="4800" dirty="0"/>
              <a:t>Feedback ontvangen (acceptatie)</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936683" y="1943100"/>
            <a:ext cx="16611600" cy="6553200"/>
          </a:xfrm>
        </p:spPr>
        <p:txBody>
          <a:bodyPr>
            <a:normAutofit/>
          </a:bodyPr>
          <a:lstStyle/>
          <a:p>
            <a:pPr marL="0" indent="0">
              <a:lnSpc>
                <a:spcPct val="107000"/>
              </a:lnSpc>
              <a:spcAft>
                <a:spcPts val="1200"/>
              </a:spcAft>
              <a:buNone/>
            </a:pPr>
            <a:r>
              <a:rPr lang="nl-NL" sz="3700" kern="0" dirty="0">
                <a:effectLst/>
                <a:ea typeface="Times New Roman" panose="02020603050405020304" pitchFamily="18" charset="0"/>
                <a:cs typeface="Times New Roman" panose="02020603050405020304" pitchFamily="18" charset="0"/>
              </a:rPr>
              <a:t>Je denkt bij feedback misschien dat het om iets vervelends gaat maar het is vooral: welgemeende en gerichte complimenten en verbeteringsmogelijkheden aangeven. Wanneer we het kunnen zien als een cadeau om verder te groeien naar excellentie in communicatie zullen we het anders ervaren dan wanneer we het zien als commentaar.</a:t>
            </a:r>
            <a:endParaRPr lang="nl-NL" sz="3700" kern="100" dirty="0">
              <a:effectLst/>
              <a:ea typeface="Calibri" panose="020F0502020204030204" pitchFamily="34" charset="0"/>
              <a:cs typeface="Times New Roman" panose="02020603050405020304" pitchFamily="18" charset="0"/>
            </a:endParaRPr>
          </a:p>
          <a:p>
            <a:pPr marL="0" indent="0">
              <a:lnSpc>
                <a:spcPct val="107000"/>
              </a:lnSpc>
              <a:spcAft>
                <a:spcPts val="1200"/>
              </a:spcAft>
              <a:buNone/>
            </a:pPr>
            <a:r>
              <a:rPr lang="nl-NL" sz="3700" kern="0" dirty="0">
                <a:effectLst/>
                <a:ea typeface="Times New Roman" panose="02020603050405020304" pitchFamily="18" charset="0"/>
                <a:cs typeface="Times New Roman" panose="02020603050405020304" pitchFamily="18" charset="0"/>
              </a:rPr>
              <a:t>Acceptatie valt en staat met de manier waarop we onze boodschap geven. De meeste mensen hebben meer problemen met de manier waarop ze iets wordt teruggegeven (hoe?), dan de inhoud van de boodschap (wat?). </a:t>
            </a:r>
            <a:r>
              <a:rPr lang="nl-NL" sz="3700" u="none" strike="noStrike" kern="0" dirty="0">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Kalibreer</a:t>
            </a:r>
            <a:r>
              <a:rPr lang="nl-NL" sz="3700" kern="0" dirty="0">
                <a:effectLst/>
                <a:ea typeface="Times New Roman" panose="02020603050405020304" pitchFamily="18" charset="0"/>
                <a:cs typeface="Times New Roman" panose="02020603050405020304" pitchFamily="18" charset="0"/>
              </a:rPr>
              <a:t> de non-verbale communicatie van de ander tijdens het feedbackproces. De ene persoon kan nu eenmaal een zwaarder pakketje informatie verwerken dan de ander.</a:t>
            </a:r>
            <a:endParaRPr lang="nl-NL" sz="3700" kern="100" dirty="0">
              <a:effectLst/>
              <a:ea typeface="Calibri" panose="020F0502020204030204" pitchFamily="34"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Positief verwoorden</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normAutofit/>
          </a:bodyPr>
          <a:lstStyle/>
          <a:p>
            <a:pPr marL="0" indent="0">
              <a:buNone/>
            </a:pPr>
            <a:r>
              <a:rPr lang="nl-NL" sz="3700" kern="0" dirty="0">
                <a:effectLst/>
                <a:ea typeface="Times New Roman" panose="02020603050405020304" pitchFamily="18" charset="0"/>
                <a:cs typeface="Times New Roman" panose="02020603050405020304" pitchFamily="18" charset="0"/>
              </a:rPr>
              <a:t>Ons onderbewuste kan het woord ‘niet’ niet verwerken. Daarom is het krachtiger en effectiever om je boodschap positief te verwoorden. Dus dat wat iemand zou kunnen verbeteren (bereiken) in plaats van dat waarmee iemand zou moeten stoppen (vermijden).</a:t>
            </a:r>
            <a:endParaRPr lang="nl-NL" sz="3700" dirty="0"/>
          </a:p>
        </p:txBody>
      </p:sp>
    </p:spTree>
    <p:extLst>
      <p:ext uri="{BB962C8B-B14F-4D97-AF65-F5344CB8AC3E}">
        <p14:creationId xmlns:p14="http://schemas.microsoft.com/office/powerpoint/2010/main" val="924476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E01511-A006-1FA0-B153-6F0A313026E1}"/>
              </a:ext>
            </a:extLst>
          </p:cNvPr>
          <p:cNvSpPr>
            <a:spLocks noGrp="1"/>
          </p:cNvSpPr>
          <p:nvPr>
            <p:ph type="title"/>
          </p:nvPr>
        </p:nvSpPr>
        <p:spPr>
          <a:xfrm>
            <a:off x="2343150" y="4229100"/>
            <a:ext cx="13601700" cy="1143000"/>
          </a:xfrm>
        </p:spPr>
        <p:txBody>
          <a:bodyPr/>
          <a:lstStyle/>
          <a:p>
            <a:pPr algn="l"/>
            <a:r>
              <a:rPr lang="nl-NL" sz="6600" dirty="0"/>
              <a:t>Het verschil met kritiek</a:t>
            </a:r>
            <a:br>
              <a:rPr lang="nl-NL" sz="6600" dirty="0"/>
            </a:br>
            <a:br>
              <a:rPr lang="nl-NL" sz="3600" dirty="0"/>
            </a:br>
            <a:r>
              <a:rPr lang="nl-NL" sz="3600" b="0" dirty="0"/>
              <a:t>Het verschil tussen feedback en kritiek is dat je bij </a:t>
            </a:r>
            <a:r>
              <a:rPr lang="nl-NL" sz="3600" dirty="0">
                <a:solidFill>
                  <a:schemeClr val="bg1">
                    <a:lumMod val="20000"/>
                    <a:lumOff val="80000"/>
                  </a:schemeClr>
                </a:solidFill>
              </a:rPr>
              <a:t>kritiek</a:t>
            </a:r>
            <a:r>
              <a:rPr lang="nl-NL" sz="3600" dirty="0"/>
              <a:t> </a:t>
            </a:r>
            <a:r>
              <a:rPr lang="nl-NL" sz="3600" b="0" dirty="0"/>
              <a:t>iemand als persoon of iemands </a:t>
            </a:r>
            <a:r>
              <a:rPr lang="nl-NL" sz="3600" b="0" u="sng" dirty="0">
                <a:solidFill>
                  <a:schemeClr val="bg1">
                    <a:lumMod val="20000"/>
                    <a:lumOff val="80000"/>
                  </a:schemeClr>
                </a:solidFill>
              </a:rPr>
              <a:t>gedrag afkeurt </a:t>
            </a:r>
            <a:r>
              <a:rPr lang="nl-NL" sz="3600" b="0" dirty="0"/>
              <a:t>zonder oplossingen aan te reiken.</a:t>
            </a:r>
            <a:br>
              <a:rPr lang="nl-NL" sz="3600" b="0" dirty="0"/>
            </a:br>
            <a:r>
              <a:rPr lang="nl-NL" sz="3600" b="0" dirty="0"/>
              <a:t> </a:t>
            </a:r>
            <a:br>
              <a:rPr lang="nl-NL" sz="3600" b="0" dirty="0"/>
            </a:br>
            <a:r>
              <a:rPr lang="nl-NL" sz="3600" dirty="0">
                <a:solidFill>
                  <a:schemeClr val="bg2">
                    <a:lumMod val="20000"/>
                    <a:lumOff val="80000"/>
                  </a:schemeClr>
                </a:solidFill>
              </a:rPr>
              <a:t>Feedback</a:t>
            </a:r>
            <a:r>
              <a:rPr lang="nl-NL" sz="3600" b="0" dirty="0"/>
              <a:t> heeft de intentie om de ander te </a:t>
            </a:r>
            <a:r>
              <a:rPr lang="nl-NL" sz="3600" b="0" u="sng" dirty="0">
                <a:solidFill>
                  <a:schemeClr val="bg2">
                    <a:lumMod val="20000"/>
                    <a:lumOff val="80000"/>
                  </a:schemeClr>
                </a:solidFill>
              </a:rPr>
              <a:t>laten groeien</a:t>
            </a:r>
            <a:r>
              <a:rPr lang="nl-NL" sz="3600" b="0" dirty="0"/>
              <a:t>; je geeft mensen iets mee en pakt niet iets van ze af!</a:t>
            </a:r>
            <a:endParaRPr lang="nl-NL" sz="6600" b="0" dirty="0"/>
          </a:p>
        </p:txBody>
      </p:sp>
    </p:spTree>
    <p:extLst>
      <p:ext uri="{BB962C8B-B14F-4D97-AF65-F5344CB8AC3E}">
        <p14:creationId xmlns:p14="http://schemas.microsoft.com/office/powerpoint/2010/main" val="4249736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Wanneer geef je feedback</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11241" y="2019300"/>
            <a:ext cx="16360717" cy="6705600"/>
          </a:xfrm>
        </p:spPr>
        <p:txBody>
          <a:bodyPr>
            <a:normAutofit/>
          </a:bodyPr>
          <a:lstStyle/>
          <a:p>
            <a:pPr marL="0" indent="0">
              <a:buNone/>
            </a:pPr>
            <a:r>
              <a:rPr lang="nl-NL" sz="3700" kern="0" dirty="0">
                <a:effectLst/>
                <a:ea typeface="Times New Roman" panose="02020603050405020304" pitchFamily="18" charset="0"/>
                <a:cs typeface="Times New Roman" panose="02020603050405020304" pitchFamily="18" charset="0"/>
              </a:rPr>
              <a:t>Het is belangrijk om zo snel mogelijk je boodschap te geven nadat iets zich heeft voorgedaan. Het meest krachtige is in het moment dat het zich voordoet. </a:t>
            </a:r>
          </a:p>
          <a:p>
            <a:pPr marL="0" indent="0">
              <a:buNone/>
            </a:pPr>
            <a:endParaRPr lang="nl-NL" sz="3700" kern="0" dirty="0">
              <a:ea typeface="Times New Roman" panose="02020603050405020304" pitchFamily="18" charset="0"/>
              <a:cs typeface="Times New Roman" panose="02020603050405020304" pitchFamily="18" charset="0"/>
            </a:endParaRPr>
          </a:p>
          <a:p>
            <a:pPr marL="0" indent="0">
              <a:buNone/>
            </a:pPr>
            <a:r>
              <a:rPr lang="nl-NL" sz="3700" kern="0" dirty="0">
                <a:effectLst/>
                <a:ea typeface="Times New Roman" panose="02020603050405020304" pitchFamily="18" charset="0"/>
                <a:cs typeface="Times New Roman" panose="02020603050405020304" pitchFamily="18" charset="0"/>
              </a:rPr>
              <a:t>Echter, de praktijk leert dat het ook belangrijk is dat de feedbackontvanger openstaat om jouw boodschap te ontvangen. Vanuit dat oogpunt is het soms beter om even te wachten, echter niet te lang. De ontvanger bevindt zich inmiddels weer in een andere staat van zijn (andere gevoelsstaat) en kan zich zaken minder goed herinneren.</a:t>
            </a:r>
            <a:endParaRPr lang="nl-NL" sz="3700" dirty="0"/>
          </a:p>
        </p:txBody>
      </p:sp>
    </p:spTree>
    <p:extLst>
      <p:ext uri="{BB962C8B-B14F-4D97-AF65-F5344CB8AC3E}">
        <p14:creationId xmlns:p14="http://schemas.microsoft.com/office/powerpoint/2010/main" val="1065886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a:xfrm>
            <a:off x="1600200" y="476250"/>
            <a:ext cx="15240000" cy="1143000"/>
          </a:xfrm>
        </p:spPr>
        <p:txBody>
          <a:bodyPr>
            <a:normAutofit/>
          </a:bodyPr>
          <a:lstStyle/>
          <a:p>
            <a:r>
              <a:rPr lang="nl-NL" sz="4800" dirty="0"/>
              <a:t>Vooronderstellingen van NLP die direct verband houden</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normAutofit/>
          </a:bodyPr>
          <a:lstStyle/>
          <a:p>
            <a:pPr marL="0" indent="0">
              <a:lnSpc>
                <a:spcPct val="107000"/>
              </a:lnSpc>
              <a:spcAft>
                <a:spcPts val="800"/>
              </a:spcAft>
              <a:buSzPts val="1000"/>
              <a:buNone/>
              <a:tabLst>
                <a:tab pos="457200" algn="l"/>
              </a:tabLst>
            </a:pPr>
            <a:r>
              <a:rPr lang="nl-NL" sz="3700" kern="0" dirty="0">
                <a:effectLst/>
                <a:ea typeface="Times New Roman" panose="02020603050405020304" pitchFamily="18" charset="0"/>
                <a:cs typeface="Times New Roman" panose="02020603050405020304" pitchFamily="18" charset="0"/>
                <a:sym typeface="Wingdings" panose="05000000000000000000" pitchFamily="2" charset="2"/>
              </a:rPr>
              <a:t> </a:t>
            </a:r>
            <a:r>
              <a:rPr lang="nl-NL" sz="3700" kern="0" dirty="0">
                <a:effectLst/>
                <a:ea typeface="Times New Roman" panose="02020603050405020304" pitchFamily="18" charset="0"/>
                <a:cs typeface="Times New Roman" panose="02020603050405020304" pitchFamily="18" charset="0"/>
              </a:rPr>
              <a:t>Er is geen mislukking, enkel feedback.</a:t>
            </a:r>
            <a:endParaRPr lang="nl-NL" sz="3700" kern="100" dirty="0">
              <a:effectLst/>
              <a:ea typeface="Calibri" panose="020F0502020204030204" pitchFamily="34" charset="0"/>
              <a:cs typeface="Times New Roman" panose="02020603050405020304" pitchFamily="18" charset="0"/>
            </a:endParaRPr>
          </a:p>
          <a:p>
            <a:pPr marL="0" lvl="0" indent="0">
              <a:lnSpc>
                <a:spcPct val="107000"/>
              </a:lnSpc>
              <a:spcAft>
                <a:spcPts val="800"/>
              </a:spcAft>
              <a:buSzPts val="1000"/>
              <a:buNone/>
              <a:tabLst>
                <a:tab pos="457200" algn="l"/>
              </a:tabLst>
            </a:pPr>
            <a:r>
              <a:rPr lang="nl-NL" sz="3700" kern="0" dirty="0">
                <a:ea typeface="Times New Roman" panose="02020603050405020304" pitchFamily="18" charset="0"/>
                <a:cs typeface="Times New Roman" panose="02020603050405020304" pitchFamily="18" charset="0"/>
                <a:sym typeface="Wingdings" panose="05000000000000000000" pitchFamily="2" charset="2"/>
              </a:rPr>
              <a:t> </a:t>
            </a:r>
            <a:r>
              <a:rPr lang="nl-NL" sz="3700" kern="0" dirty="0">
                <a:ea typeface="Times New Roman" panose="02020603050405020304" pitchFamily="18" charset="0"/>
                <a:cs typeface="Times New Roman" panose="02020603050405020304" pitchFamily="18" charset="0"/>
              </a:rPr>
              <a:t>D</a:t>
            </a:r>
            <a:r>
              <a:rPr lang="nl-NL" sz="3700" kern="0" dirty="0">
                <a:effectLst/>
                <a:ea typeface="Times New Roman" panose="02020603050405020304" pitchFamily="18" charset="0"/>
                <a:cs typeface="Times New Roman" panose="02020603050405020304" pitchFamily="18" charset="0"/>
              </a:rPr>
              <a:t>e betekenis van jouw communicatie is de feedback die je krijgt.</a:t>
            </a:r>
            <a:endParaRPr lang="nl-NL" sz="3700" kern="100" dirty="0">
              <a:effectLst/>
              <a:ea typeface="Calibri" panose="020F0502020204030204" pitchFamily="34" charset="0"/>
              <a:cs typeface="Times New Roman" panose="02020603050405020304" pitchFamily="18" charset="0"/>
            </a:endParaRPr>
          </a:p>
          <a:p>
            <a:pPr marL="0" lvl="0" indent="0">
              <a:lnSpc>
                <a:spcPct val="107000"/>
              </a:lnSpc>
              <a:spcAft>
                <a:spcPts val="800"/>
              </a:spcAft>
              <a:buSzPts val="1000"/>
              <a:buNone/>
              <a:tabLst>
                <a:tab pos="457200" algn="l"/>
              </a:tabLst>
            </a:pPr>
            <a:r>
              <a:rPr lang="nl-NL" sz="3700" kern="0" dirty="0">
                <a:effectLst/>
                <a:ea typeface="Times New Roman" panose="02020603050405020304" pitchFamily="18" charset="0"/>
                <a:cs typeface="Times New Roman" panose="02020603050405020304" pitchFamily="18" charset="0"/>
                <a:sym typeface="Wingdings" panose="05000000000000000000" pitchFamily="2" charset="2"/>
              </a:rPr>
              <a:t> </a:t>
            </a:r>
            <a:r>
              <a:rPr lang="nl-NL" sz="3700" kern="0" dirty="0">
                <a:effectLst/>
                <a:ea typeface="Times New Roman" panose="02020603050405020304" pitchFamily="18" charset="0"/>
                <a:cs typeface="Times New Roman" panose="02020603050405020304" pitchFamily="18" charset="0"/>
              </a:rPr>
              <a:t>Je kunt ‘niet’ niet communiceren (je beïnvloedt altijd).</a:t>
            </a:r>
            <a:endParaRPr lang="nl-NL" sz="3700" kern="100" dirty="0">
              <a:effectLst/>
              <a:ea typeface="Calibri" panose="020F0502020204030204" pitchFamily="34" charset="0"/>
              <a:cs typeface="Times New Roman" panose="02020603050405020304" pitchFamily="18" charset="0"/>
            </a:endParaRPr>
          </a:p>
          <a:p>
            <a:pPr marL="0" lvl="0" indent="0">
              <a:lnSpc>
                <a:spcPct val="107000"/>
              </a:lnSpc>
              <a:spcAft>
                <a:spcPts val="800"/>
              </a:spcAft>
              <a:buSzPts val="1000"/>
              <a:buNone/>
              <a:tabLst>
                <a:tab pos="457200" algn="l"/>
              </a:tabLst>
            </a:pPr>
            <a:r>
              <a:rPr lang="nl-NL" sz="3700" kern="0" dirty="0">
                <a:effectLst/>
                <a:ea typeface="Times New Roman" panose="02020603050405020304" pitchFamily="18" charset="0"/>
                <a:cs typeface="Times New Roman" panose="02020603050405020304" pitchFamily="18" charset="0"/>
                <a:sym typeface="Wingdings" panose="05000000000000000000" pitchFamily="2" charset="2"/>
              </a:rPr>
              <a:t></a:t>
            </a:r>
            <a:r>
              <a:rPr lang="nl-NL" sz="3700" kern="0" dirty="0">
                <a:effectLst/>
                <a:ea typeface="Times New Roman" panose="02020603050405020304" pitchFamily="18" charset="0"/>
                <a:cs typeface="Times New Roman" panose="02020603050405020304" pitchFamily="18" charset="0"/>
              </a:rPr>
              <a:t>De wet van oorzaak en gevolg, aan welke kant sta jij?</a:t>
            </a:r>
            <a:endParaRPr lang="nl-NL" sz="3700" kern="100" dirty="0">
              <a:effectLst/>
              <a:ea typeface="Calibri" panose="020F0502020204030204" pitchFamily="34" charset="0"/>
              <a:cs typeface="Times New Roman" panose="02020603050405020304" pitchFamily="18" charset="0"/>
            </a:endParaRPr>
          </a:p>
          <a:p>
            <a:pPr marL="0" lvl="0" indent="0">
              <a:lnSpc>
                <a:spcPct val="107000"/>
              </a:lnSpc>
              <a:spcAft>
                <a:spcPts val="800"/>
              </a:spcAft>
              <a:buSzPts val="1000"/>
              <a:buNone/>
              <a:tabLst>
                <a:tab pos="457200" algn="l"/>
              </a:tabLst>
            </a:pPr>
            <a:r>
              <a:rPr lang="nl-NL" sz="3700" kern="0" dirty="0">
                <a:effectLst/>
                <a:ea typeface="Times New Roman" panose="02020603050405020304" pitchFamily="18" charset="0"/>
                <a:cs typeface="Times New Roman" panose="02020603050405020304" pitchFamily="18" charset="0"/>
                <a:sym typeface="Wingdings" panose="05000000000000000000" pitchFamily="2" charset="2"/>
              </a:rPr>
              <a:t> </a:t>
            </a:r>
            <a:r>
              <a:rPr lang="nl-NL" sz="3700" kern="0" dirty="0">
                <a:effectLst/>
                <a:ea typeface="Times New Roman" panose="02020603050405020304" pitchFamily="18" charset="0"/>
                <a:cs typeface="Times New Roman" panose="02020603050405020304" pitchFamily="18" charset="0"/>
              </a:rPr>
              <a:t>Elk gedrag heeft een positieve intentie.</a:t>
            </a:r>
            <a:endParaRPr lang="nl-NL" sz="3700" kern="100" dirty="0">
              <a:effectLst/>
              <a:ea typeface="Calibri" panose="020F0502020204030204" pitchFamily="34" charset="0"/>
              <a:cs typeface="Times New Roman" panose="02020603050405020304" pitchFamily="18" charset="0"/>
            </a:endParaRPr>
          </a:p>
          <a:p>
            <a:pPr marL="0" lvl="0" indent="0">
              <a:lnSpc>
                <a:spcPct val="107000"/>
              </a:lnSpc>
              <a:spcAft>
                <a:spcPts val="800"/>
              </a:spcAft>
              <a:buSzPts val="1000"/>
              <a:buNone/>
              <a:tabLst>
                <a:tab pos="457200" algn="l"/>
              </a:tabLst>
            </a:pPr>
            <a:r>
              <a:rPr lang="nl-NL" sz="3700" kern="0" dirty="0">
                <a:effectLst/>
                <a:ea typeface="Times New Roman" panose="02020603050405020304" pitchFamily="18" charset="0"/>
                <a:cs typeface="Times New Roman" panose="02020603050405020304" pitchFamily="18" charset="0"/>
                <a:sym typeface="Wingdings" panose="05000000000000000000" pitchFamily="2" charset="2"/>
              </a:rPr>
              <a:t> </a:t>
            </a:r>
            <a:r>
              <a:rPr lang="nl-NL" sz="3700" kern="0" dirty="0">
                <a:effectLst/>
                <a:ea typeface="Times New Roman" panose="02020603050405020304" pitchFamily="18" charset="0"/>
                <a:cs typeface="Times New Roman" panose="02020603050405020304" pitchFamily="18" charset="0"/>
              </a:rPr>
              <a:t>Elke keuze is de beste keuze op dat moment.</a:t>
            </a:r>
            <a:endParaRPr lang="nl-NL" sz="3700" kern="100" dirty="0">
              <a:effectLst/>
              <a:ea typeface="Calibri" panose="020F0502020204030204" pitchFamily="34" charset="0"/>
              <a:cs typeface="Times New Roman" panose="02020603050405020304" pitchFamily="18" charset="0"/>
            </a:endParaRPr>
          </a:p>
          <a:p>
            <a:pPr marL="0" indent="0">
              <a:buNone/>
            </a:pPr>
            <a:r>
              <a:rPr lang="nl-NL" sz="3700" kern="0" dirty="0">
                <a:effectLst/>
                <a:ea typeface="Times New Roman" panose="02020603050405020304" pitchFamily="18" charset="0"/>
                <a:cs typeface="Times New Roman" panose="02020603050405020304" pitchFamily="18" charset="0"/>
                <a:sym typeface="Wingdings" panose="05000000000000000000" pitchFamily="2" charset="2"/>
              </a:rPr>
              <a:t> </a:t>
            </a:r>
            <a:r>
              <a:rPr lang="nl-NL" sz="3700" kern="0" dirty="0">
                <a:effectLst/>
                <a:ea typeface="Times New Roman" panose="02020603050405020304" pitchFamily="18" charset="0"/>
                <a:cs typeface="Times New Roman" panose="02020603050405020304" pitchFamily="18" charset="0"/>
              </a:rPr>
              <a:t>Woorden hebben geen absolute betekenis, ze zijn afhankelijk van de context.</a:t>
            </a:r>
            <a:endParaRPr lang="nl-NL" sz="3700" dirty="0"/>
          </a:p>
        </p:txBody>
      </p:sp>
    </p:spTree>
    <p:extLst>
      <p:ext uri="{BB962C8B-B14F-4D97-AF65-F5344CB8AC3E}">
        <p14:creationId xmlns:p14="http://schemas.microsoft.com/office/powerpoint/2010/main" val="340355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a:xfrm>
            <a:off x="1600200" y="476250"/>
            <a:ext cx="12115800" cy="1143000"/>
          </a:xfrm>
        </p:spPr>
        <p:txBody>
          <a:bodyPr>
            <a:normAutofit/>
          </a:bodyPr>
          <a:lstStyle/>
          <a:p>
            <a:r>
              <a:rPr lang="nl-NL" sz="4800" dirty="0"/>
              <a:t>Persoonlijke ontwikkeling</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normAutofit/>
          </a:bodyPr>
          <a:lstStyle/>
          <a:p>
            <a:pPr marL="0" indent="0">
              <a:buNone/>
            </a:pPr>
            <a:r>
              <a:rPr lang="nl-NL" sz="3700" kern="0" dirty="0">
                <a:effectLst/>
                <a:ea typeface="Times New Roman" panose="02020603050405020304" pitchFamily="18" charset="0"/>
                <a:cs typeface="Times New Roman" panose="02020603050405020304" pitchFamily="18" charset="0"/>
              </a:rPr>
              <a:t>Feedback is net als alle communicatie ook tweerichtingsverkeer. Door anderen informatie terug te geven laat je ze kennis maken met je eigen opvattingen en waarden. Zij reageren daar weer op vanuit hun eigen waarden en normen stelsel. Niemand heeft het goed of fout, maar belangrijk is het wel elkaar goed te verstaan. Dat maakt ontwikkeling van jezelf als persoon mogelijk.</a:t>
            </a:r>
            <a:endParaRPr lang="nl-NL" sz="3700" dirty="0"/>
          </a:p>
        </p:txBody>
      </p:sp>
    </p:spTree>
    <p:extLst>
      <p:ext uri="{BB962C8B-B14F-4D97-AF65-F5344CB8AC3E}">
        <p14:creationId xmlns:p14="http://schemas.microsoft.com/office/powerpoint/2010/main" val="1958153574"/>
      </p:ext>
    </p:extLst>
  </p:cSld>
  <p:clrMapOvr>
    <a:masterClrMapping/>
  </p:clrMapOvr>
</p:sld>
</file>

<file path=ppt/theme/theme1.xml><?xml version="1.0" encoding="utf-8"?>
<a:theme xmlns:a="http://schemas.openxmlformats.org/drawingml/2006/main" name="Office Theme">
  <a:themeElements>
    <a:clrScheme name="SBAR">
      <a:dk1>
        <a:srgbClr val="FFFFFF"/>
      </a:dk1>
      <a:lt1>
        <a:srgbClr val="E30251"/>
      </a:lt1>
      <a:dk2>
        <a:srgbClr val="FFFFFF"/>
      </a:dk2>
      <a:lt2>
        <a:srgbClr val="005689"/>
      </a:lt2>
      <a:accent1>
        <a:srgbClr val="E30251"/>
      </a:accent1>
      <a:accent2>
        <a:srgbClr val="FFFFFF"/>
      </a:accent2>
      <a:accent3>
        <a:srgbClr val="005689"/>
      </a:accent3>
      <a:accent4>
        <a:srgbClr val="005689"/>
      </a:accent4>
      <a:accent5>
        <a:srgbClr val="E30251"/>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226</TotalTime>
  <Words>1250</Words>
  <Application>Microsoft Office PowerPoint</Application>
  <PresentationFormat>Aangepast</PresentationFormat>
  <Paragraphs>63</Paragraphs>
  <Slides>16</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16</vt:i4>
      </vt:variant>
    </vt:vector>
  </HeadingPairs>
  <TitlesOfParts>
    <vt:vector size="22" baseType="lpstr">
      <vt:lpstr>Source Sans Pro Bold</vt:lpstr>
      <vt:lpstr>Arial</vt:lpstr>
      <vt:lpstr>Times New Roman</vt:lpstr>
      <vt:lpstr>Aptos</vt:lpstr>
      <vt:lpstr>Calibri</vt:lpstr>
      <vt:lpstr>Office Theme</vt:lpstr>
      <vt:lpstr>Informatie op de NLP-NU website</vt:lpstr>
      <vt:lpstr>In het kort over deze website:  NLP staat voor Neuro Linguïstisch Programmeren en vindt zijn oorsprong in de psychologie. Het is ontstaan naar aanleiding van een studie naar succesvol gedrag, met name op het gebied van succesvol leren communiceren. NLP heeft alles te maken met het denken, voelen en handelen (gedrag) van mensen.  Model van de Wereld: Afhankelijk van je achtergrond, opvoeding, opleiding, ervaring en karakter kijk je anders de wereld in. Ieder mens ervaart 'De wereld' op zijn of haar eigen unieke manier.  Neem voor meer informatie een kijkje op de website: https://www.nlp-nu.nl/kenniscentrum/technieken-begrippen/feedback/  </vt:lpstr>
      <vt:lpstr>Feedback geven</vt:lpstr>
      <vt:lpstr>Feedback ontvangen (acceptatie)</vt:lpstr>
      <vt:lpstr>Positief verwoorden</vt:lpstr>
      <vt:lpstr>Het verschil met kritiek  Het verschil tussen feedback en kritiek is dat je bij kritiek iemand als persoon of iemands gedrag afkeurt zonder oplossingen aan te reiken.   Feedback heeft de intentie om de ander te laten groeien; je geeft mensen iets mee en pakt niet iets van ze af!</vt:lpstr>
      <vt:lpstr>Wanneer geef je feedback</vt:lpstr>
      <vt:lpstr>Vooronderstellingen van NLP die direct verband houden</vt:lpstr>
      <vt:lpstr>Persoonlijke ontwikkeling</vt:lpstr>
      <vt:lpstr>Feedback regels: geven van feedback (1)</vt:lpstr>
      <vt:lpstr>Feedback regels: geven van feedback (2)</vt:lpstr>
      <vt:lpstr>Feedback regels: geven van feedback (3)</vt:lpstr>
      <vt:lpstr>Feedback regels: ontvangen van feedback</vt:lpstr>
      <vt:lpstr>Feedback regels: ontvangen van feedback</vt:lpstr>
      <vt:lpstr>Feedback regels: ontvangen van feedback</vt:lpstr>
      <vt:lpstr>Voor vragen of opmerkingen over het SBAR-template verpleeghuiszorg mail naar Postbus UKON Eerstelijnsgeneeskunde:  ukon.elg@radboudumc.nl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SBAR</dc:title>
  <dc:creator>Tange, Lenny</dc:creator>
  <cp:lastModifiedBy>Lenny Tange</cp:lastModifiedBy>
  <cp:revision>14</cp:revision>
  <dcterms:created xsi:type="dcterms:W3CDTF">2006-08-16T00:00:00Z</dcterms:created>
  <dcterms:modified xsi:type="dcterms:W3CDTF">2025-10-30T13:12:40Z</dcterms:modified>
  <dc:identifier>DAGZ0g_U7yY</dc:identifier>
</cp:coreProperties>
</file>