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64" r:id="rId2"/>
    <p:sldId id="259" r:id="rId3"/>
    <p:sldId id="271" r:id="rId4"/>
    <p:sldId id="272" r:id="rId5"/>
    <p:sldId id="273" r:id="rId6"/>
    <p:sldId id="274" r:id="rId7"/>
    <p:sldId id="275" r:id="rId8"/>
    <p:sldId id="260" r:id="rId9"/>
    <p:sldId id="262" r:id="rId10"/>
    <p:sldId id="269" r:id="rId11"/>
    <p:sldId id="270" r:id="rId12"/>
    <p:sldId id="268" r:id="rId13"/>
  </p:sldIdLst>
  <p:sldSz cx="18288000" cy="10287000"/>
  <p:notesSz cx="6858000" cy="9144000"/>
  <p:embeddedFontLst>
    <p:embeddedFont>
      <p:font typeface="Source Sans Pro Bold" panose="020B0604020202020204" charset="0"/>
      <p:regular r:id="rId14"/>
      <p:bold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251"/>
    <a:srgbClr val="005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err="1">
                <a:solidFill>
                  <a:srgbClr val="E30251"/>
                </a:solidFill>
                <a:latin typeface="Source Sans Pro Bold"/>
                <a:ea typeface="Source Sans Pro Bold"/>
                <a:cs typeface="Source Sans Pro Bold"/>
                <a:sym typeface="Source Sans Pro Bold"/>
              </a:rPr>
              <a:t>Oplossingsgerichte</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vragen</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3848099" y="8292733"/>
            <a:ext cx="10591800" cy="1143000"/>
          </a:xfrm>
        </p:spPr>
        <p:txBody>
          <a:bodyPr>
            <a:normAutofit/>
          </a:bodyPr>
          <a:lstStyle/>
          <a:p>
            <a:r>
              <a:rPr lang="nl-NL" dirty="0"/>
              <a:t>Voorbeeldvragen</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1026" name="Picture 2" descr="wondervraag2 - Oplossingsgerichte Therapie &amp; Coaching">
            <a:extLst>
              <a:ext uri="{FF2B5EF4-FFF2-40B4-BE49-F238E27FC236}">
                <a16:creationId xmlns:a16="http://schemas.microsoft.com/office/drawing/2014/main" id="{4D76A93E-C539-E814-A6E2-C07D4BB74A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0306" y="3340412"/>
            <a:ext cx="5767388" cy="38241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ED29AC-1827-F5CB-413D-0DD041DA5E93}"/>
              </a:ext>
            </a:extLst>
          </p:cNvPr>
          <p:cNvSpPr>
            <a:spLocks noGrp="1"/>
          </p:cNvSpPr>
          <p:nvPr>
            <p:ph type="title"/>
          </p:nvPr>
        </p:nvSpPr>
        <p:spPr/>
        <p:txBody>
          <a:bodyPr/>
          <a:lstStyle/>
          <a:p>
            <a:r>
              <a:rPr lang="nl-NL" dirty="0"/>
              <a:t>Eerdere successen opsporen</a:t>
            </a:r>
          </a:p>
        </p:txBody>
      </p:sp>
    </p:spTree>
    <p:extLst>
      <p:ext uri="{BB962C8B-B14F-4D97-AF65-F5344CB8AC3E}">
        <p14:creationId xmlns:p14="http://schemas.microsoft.com/office/powerpoint/2010/main" val="3517405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C9148A-A44F-7D5B-260B-18397F54AE05}"/>
              </a:ext>
            </a:extLst>
          </p:cNvPr>
          <p:cNvSpPr>
            <a:spLocks noGrp="1"/>
          </p:cNvSpPr>
          <p:nvPr>
            <p:ph type="title"/>
          </p:nvPr>
        </p:nvSpPr>
        <p:spPr/>
        <p:txBody>
          <a:bodyPr/>
          <a:lstStyle/>
          <a:p>
            <a:r>
              <a:rPr lang="nl-NL" dirty="0"/>
              <a:t>Vragen naar succes</a:t>
            </a:r>
          </a:p>
        </p:txBody>
      </p:sp>
      <p:sp>
        <p:nvSpPr>
          <p:cNvPr id="3" name="Tijdelijke aanduiding voor inhoud 2">
            <a:extLst>
              <a:ext uri="{FF2B5EF4-FFF2-40B4-BE49-F238E27FC236}">
                <a16:creationId xmlns:a16="http://schemas.microsoft.com/office/drawing/2014/main" id="{B9B5E972-B5A7-0AA4-2B75-4C7B916A2F81}"/>
              </a:ext>
            </a:extLst>
          </p:cNvPr>
          <p:cNvSpPr>
            <a:spLocks noGrp="1"/>
          </p:cNvSpPr>
          <p:nvPr>
            <p:ph sz="quarter" idx="10"/>
          </p:nvPr>
        </p:nvSpPr>
        <p:spPr/>
        <p:txBody>
          <a:bodyPr/>
          <a:lstStyle/>
          <a:p>
            <a:pPr lvl="0">
              <a:lnSpc>
                <a:spcPct val="107000"/>
              </a:lnSpc>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heb je al bereikt?</a:t>
            </a:r>
          </a:p>
          <a:p>
            <a:pPr lvl="0">
              <a:lnSpc>
                <a:spcPct val="107000"/>
              </a:lnSpc>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nog meer?</a:t>
            </a:r>
          </a:p>
          <a:p>
            <a:pPr lvl="0">
              <a:lnSpc>
                <a:spcPct val="107000"/>
              </a:lnSpc>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Hoe deed je dat?</a:t>
            </a:r>
          </a:p>
          <a:p>
            <a:pPr lvl="0">
              <a:lnSpc>
                <a:spcPct val="107000"/>
              </a:lnSpc>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Schaalvragen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Wie zou je kunnen helpen ( supporter)</a:t>
            </a:r>
          </a:p>
          <a:p>
            <a:endParaRPr lang="nl-NL" dirty="0"/>
          </a:p>
        </p:txBody>
      </p:sp>
    </p:spTree>
    <p:extLst>
      <p:ext uri="{BB962C8B-B14F-4D97-AF65-F5344CB8AC3E}">
        <p14:creationId xmlns:p14="http://schemas.microsoft.com/office/powerpoint/2010/main" val="973448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latin typeface="+mn-lt"/>
              </a:rPr>
              <a:t>Bron</a:t>
            </a:r>
            <a:r>
              <a:rPr lang="nl-NL" sz="3600" i="1" dirty="0">
                <a:solidFill>
                  <a:schemeClr val="tx1"/>
                </a:solidFill>
              </a:rPr>
              <a:t>: </a:t>
            </a:r>
            <a:r>
              <a:rPr lang="nl-NL" sz="3600" i="1" dirty="0">
                <a:solidFill>
                  <a:schemeClr val="tx1"/>
                </a:solidFill>
                <a:effectLst/>
                <a:ea typeface="Calibri" panose="020F0502020204030204" pitchFamily="34" charset="0"/>
                <a:cs typeface="Times New Roman" panose="02020603050405020304" pitchFamily="18" charset="0"/>
              </a:rPr>
              <a:t>hulpwaaier voor het coachen van kinderen, Corry Wolters</a:t>
            </a:r>
            <a:endParaRPr lang="nl-NL" sz="3600" i="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30251"/>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p:txBody>
          <a:bodyPr/>
          <a:lstStyle/>
          <a:p>
            <a:r>
              <a:rPr lang="nl-NL" dirty="0"/>
              <a:t>Oplossingsgerichte vragen zijn progressie gericht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lstStyle/>
          <a:p>
            <a:r>
              <a:rPr lang="nl-NL" dirty="0"/>
              <a:t>Progressie gerichte vragen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je anders willen?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er in plaats van het probleem kunnen komen?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Wie zou de verandering opmerken?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gaat er dan beter?</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Wanneer ging het al een beetje zoals je dat graag wilt?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p:txBody>
          <a:bodyPr/>
          <a:lstStyle/>
          <a:p>
            <a:r>
              <a:rPr lang="nl-NL" dirty="0"/>
              <a:t>Progressie gerichte vragen (2)</a:t>
            </a:r>
          </a:p>
        </p:txBody>
      </p:sp>
      <p:sp>
        <p:nvSpPr>
          <p:cNvPr id="21" name="Tijdelijke aanduiding voor inhoud 20">
            <a:extLst>
              <a:ext uri="{FF2B5EF4-FFF2-40B4-BE49-F238E27FC236}">
                <a16:creationId xmlns:a16="http://schemas.microsoft.com/office/drawing/2014/main" id="{3B22517C-C72E-7815-C742-C7A09E4C9381}"/>
              </a:ext>
            </a:extLst>
          </p:cNvPr>
          <p:cNvSpPr>
            <a:spLocks noGrp="1"/>
          </p:cNvSpPr>
          <p:nvPr>
            <p:ph sz="quarter" idx="10"/>
          </p:nvPr>
        </p:nvSpPr>
        <p:spPr/>
        <p:txBody>
          <a:bodyPr>
            <a:normAutofit/>
          </a:bodyPr>
          <a:lstStyle/>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Hoe kreeg je dat voor elkaar?</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een klein stapje vooruit kunnen zijn?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je morgen al kunnen doen?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Reageer met ja en….’in plaats van, ja maar….’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F0861A-8DD5-9708-8A8A-A956EEF6633B}"/>
              </a:ext>
            </a:extLst>
          </p:cNvPr>
          <p:cNvSpPr>
            <a:spLocks noGrp="1"/>
          </p:cNvSpPr>
          <p:nvPr>
            <p:ph type="title"/>
          </p:nvPr>
        </p:nvSpPr>
        <p:spPr/>
        <p:txBody>
          <a:bodyPr/>
          <a:lstStyle/>
          <a:p>
            <a:pPr algn="l"/>
            <a:r>
              <a:rPr lang="nl-NL" sz="5400" dirty="0"/>
              <a:t>Stel je loopt tegen een probleem aan in de praktijk bij het implementatieproces binnen je team: </a:t>
            </a:r>
            <a:br>
              <a:rPr lang="nl-NL" sz="5400" dirty="0"/>
            </a:br>
            <a:br>
              <a:rPr lang="nl-NL" sz="5400" dirty="0"/>
            </a:br>
            <a:r>
              <a:rPr lang="nl-NL" sz="4400" b="0" dirty="0"/>
              <a:t>Je merkt dat het gebruik van de SBAR teveel als ‘vrijblijvend’ wordt opgepakt en dat de SBAR alleen wordt gebruikt als men daar ‘zin in heeft’. Je wilt dit graag met je teamleider/teamcoach bespreken en zou willen vragen of zij hier meer in kan betekenen omdat zij meer overwicht heeft</a:t>
            </a:r>
            <a:endParaRPr lang="nl-NL" sz="5400" b="0" dirty="0"/>
          </a:p>
        </p:txBody>
      </p:sp>
    </p:spTree>
    <p:extLst>
      <p:ext uri="{BB962C8B-B14F-4D97-AF65-F5344CB8AC3E}">
        <p14:creationId xmlns:p14="http://schemas.microsoft.com/office/powerpoint/2010/main" val="145038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344400" cy="1143000"/>
          </a:xfrm>
        </p:spPr>
        <p:txBody>
          <a:bodyPr>
            <a:normAutofit/>
          </a:bodyPr>
          <a:lstStyle/>
          <a:p>
            <a:r>
              <a:rPr lang="nl-NL" dirty="0"/>
              <a:t>Progressie gerichte vragen, een voorbeeld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je anders willen?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er in plaats van het probleem kunnen komen?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Wie zou de verandering opmerken?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gaat er dan beter?</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Wanneer ging het al een beetje zoals je dat graag wilt?</a:t>
            </a:r>
          </a:p>
        </p:txBody>
      </p:sp>
    </p:spTree>
    <p:extLst>
      <p:ext uri="{BB962C8B-B14F-4D97-AF65-F5344CB8AC3E}">
        <p14:creationId xmlns:p14="http://schemas.microsoft.com/office/powerpoint/2010/main" val="21280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5C9638E6-2EAE-CF97-C133-1E3AB2E246F5}"/>
              </a:ext>
            </a:extLst>
          </p:cNvPr>
          <p:cNvSpPr>
            <a:spLocks noGrp="1"/>
          </p:cNvSpPr>
          <p:nvPr>
            <p:ph type="title"/>
          </p:nvPr>
        </p:nvSpPr>
        <p:spPr>
          <a:xfrm>
            <a:off x="1600200" y="476250"/>
            <a:ext cx="13487400" cy="1143000"/>
          </a:xfrm>
        </p:spPr>
        <p:txBody>
          <a:bodyPr>
            <a:normAutofit/>
          </a:bodyPr>
          <a:lstStyle/>
          <a:p>
            <a:r>
              <a:rPr lang="nl-NL" dirty="0"/>
              <a:t>Progressie gerichte vragen, een voorbeeld (2)</a:t>
            </a:r>
          </a:p>
        </p:txBody>
      </p:sp>
      <p:sp>
        <p:nvSpPr>
          <p:cNvPr id="21" name="Tijdelijke aanduiding voor inhoud 20">
            <a:extLst>
              <a:ext uri="{FF2B5EF4-FFF2-40B4-BE49-F238E27FC236}">
                <a16:creationId xmlns:a16="http://schemas.microsoft.com/office/drawing/2014/main" id="{3B22517C-C72E-7815-C742-C7A09E4C9381}"/>
              </a:ext>
            </a:extLst>
          </p:cNvPr>
          <p:cNvSpPr>
            <a:spLocks noGrp="1"/>
          </p:cNvSpPr>
          <p:nvPr>
            <p:ph sz="quarter" idx="10"/>
          </p:nvPr>
        </p:nvSpPr>
        <p:spPr/>
        <p:txBody>
          <a:bodyPr>
            <a:normAutofit/>
          </a:bodyPr>
          <a:lstStyle/>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Hoe kreeg je dat voor elkaar?</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een klein stapje vooruit kunnen zijn?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zou je morgen al kunnen doen?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Reageer met ja en….’in plaats van, ja maar….’</a:t>
            </a:r>
          </a:p>
        </p:txBody>
      </p:sp>
    </p:spTree>
    <p:extLst>
      <p:ext uri="{BB962C8B-B14F-4D97-AF65-F5344CB8AC3E}">
        <p14:creationId xmlns:p14="http://schemas.microsoft.com/office/powerpoint/2010/main" val="1907550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p:txBody>
          <a:bodyPr/>
          <a:lstStyle/>
          <a:p>
            <a:r>
              <a:rPr lang="nl-NL" dirty="0"/>
              <a:t>Vragen over vaardigheden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A4A7C4D-44BF-270D-2B3F-8AE1E207B6D2}"/>
              </a:ext>
            </a:extLst>
          </p:cNvPr>
          <p:cNvSpPr>
            <a:spLocks noGrp="1"/>
          </p:cNvSpPr>
          <p:nvPr>
            <p:ph sz="quarter" idx="10"/>
          </p:nvPr>
        </p:nvSpPr>
        <p:spPr/>
        <p:txBody>
          <a:bodyPr/>
          <a:lstStyle/>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lukt je al goed?</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Wat wil je graag anders?</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Welke vaardigheid wil je graag leren?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Welke voordelen levert het op als je die vaardigheid zou beheersen</a:t>
            </a:r>
          </a:p>
          <a:p>
            <a:pPr lvl="0">
              <a:lnSpc>
                <a:spcPct val="107000"/>
              </a:lnSpc>
              <a:spcAft>
                <a:spcPts val="800"/>
              </a:spcAft>
              <a:buFont typeface="Wingdings" panose="05000000000000000000" pitchFamily="2" charset="2"/>
              <a:buChar char="§"/>
            </a:pPr>
            <a:r>
              <a:rPr lang="nl-NL" sz="3700" dirty="0">
                <a:effectLst/>
                <a:latin typeface="Calibri" panose="020F0502020204030204" pitchFamily="34" charset="0"/>
                <a:ea typeface="Calibri" panose="020F0502020204030204" pitchFamily="34" charset="0"/>
                <a:cs typeface="Times New Roman" panose="02020603050405020304" pitchFamily="18" charset="0"/>
              </a:rPr>
              <a:t>Hoe zou de vaardigheid eruitzien als je het oefent</a:t>
            </a:r>
          </a:p>
          <a:p>
            <a:endParaRPr lang="nl-NL" dirty="0"/>
          </a:p>
        </p:txBody>
      </p:sp>
      <p:sp>
        <p:nvSpPr>
          <p:cNvPr id="3" name="Titel 2">
            <a:extLst>
              <a:ext uri="{FF2B5EF4-FFF2-40B4-BE49-F238E27FC236}">
                <a16:creationId xmlns:a16="http://schemas.microsoft.com/office/drawing/2014/main" id="{143A437A-48E3-57C4-3538-D53897068717}"/>
              </a:ext>
            </a:extLst>
          </p:cNvPr>
          <p:cNvSpPr>
            <a:spLocks noGrp="1"/>
          </p:cNvSpPr>
          <p:nvPr>
            <p:ph type="title"/>
          </p:nvPr>
        </p:nvSpPr>
        <p:spPr/>
        <p:txBody>
          <a:bodyPr/>
          <a:lstStyle/>
          <a:p>
            <a:r>
              <a:rPr lang="nl-NL" dirty="0"/>
              <a:t>Vaardigheidsvragen</a:t>
            </a:r>
          </a:p>
        </p:txBody>
      </p:sp>
    </p:spTree>
    <p:extLst>
      <p:ext uri="{BB962C8B-B14F-4D97-AF65-F5344CB8AC3E}">
        <p14:creationId xmlns:p14="http://schemas.microsoft.com/office/powerpoint/2010/main" val="3726910383"/>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382</Words>
  <Application>Microsoft Office PowerPoint</Application>
  <PresentationFormat>Aangepast</PresentationFormat>
  <Paragraphs>43</Paragraphs>
  <Slides>12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Arial</vt:lpstr>
      <vt:lpstr>Source Sans Pro Bold</vt:lpstr>
      <vt:lpstr>Calibri</vt:lpstr>
      <vt:lpstr>Wingdings</vt:lpstr>
      <vt:lpstr>Office Theme</vt:lpstr>
      <vt:lpstr>Voorbeeldvragen</vt:lpstr>
      <vt:lpstr>Oplossingsgerichte vragen zijn progressie gericht</vt:lpstr>
      <vt:lpstr>Progressie gerichte vragen (1)</vt:lpstr>
      <vt:lpstr>Progressie gerichte vragen (2)</vt:lpstr>
      <vt:lpstr>Stel je loopt tegen een probleem aan in de praktijk bij het implementatieproces binnen je team:   Je merkt dat het gebruik van de SBAR teveel als ‘vrijblijvend’ wordt opgepakt en dat de SBAR alleen wordt gebruikt als men daar ‘zin in heeft’. Je wilt dit graag met je teamleider/teamcoach bespreken en zou willen vragen of zij hier meer in kan betekenen omdat zij meer overwicht heeft</vt:lpstr>
      <vt:lpstr>Progressie gerichte vragen, een voorbeeld (1)</vt:lpstr>
      <vt:lpstr>Progressie gerichte vragen, een voorbeeld (2)</vt:lpstr>
      <vt:lpstr>Vragen over vaardigheden</vt:lpstr>
      <vt:lpstr>Vaardigheidsvragen</vt:lpstr>
      <vt:lpstr>Eerdere successen opsporen</vt:lpstr>
      <vt:lpstr>Vragen naar succes</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cp:lastModifiedBy>Lenny Tange</cp:lastModifiedBy>
  <cp:revision>8</cp:revision>
  <dcterms:created xsi:type="dcterms:W3CDTF">2006-08-16T00:00:00Z</dcterms:created>
  <dcterms:modified xsi:type="dcterms:W3CDTF">2025-10-30T13:58:14Z</dcterms:modified>
  <dc:identifier>DAGZ0g_U7yY</dc:identifier>
</cp:coreProperties>
</file>