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13"/>
  </p:notesMasterIdLst>
  <p:sldIdLst>
    <p:sldId id="256" r:id="rId2"/>
    <p:sldId id="260" r:id="rId3"/>
    <p:sldId id="264" r:id="rId4"/>
    <p:sldId id="270" r:id="rId5"/>
    <p:sldId id="269" r:id="rId6"/>
    <p:sldId id="257" r:id="rId7"/>
    <p:sldId id="265" r:id="rId8"/>
    <p:sldId id="266" r:id="rId9"/>
    <p:sldId id="267" r:id="rId10"/>
    <p:sldId id="271" r:id="rId11"/>
    <p:sldId id="268" r:id="rId12"/>
  </p:sldIdLst>
  <p:sldSz cx="18288000" cy="10287000"/>
  <p:notesSz cx="6858000" cy="9144000"/>
  <p:embeddedFontLst>
    <p:embeddedFont>
      <p:font typeface="Source Sans Pro Bold" panose="020B0604020202020204" charset="0"/>
      <p:regular r:id="rId14"/>
      <p:bold r:id="rId15"/>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30251"/>
    <a:srgbClr val="00568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autoAdjust="0"/>
    <p:restoredTop sz="86583" autoAdjust="0"/>
  </p:normalViewPr>
  <p:slideViewPr>
    <p:cSldViewPr>
      <p:cViewPr varScale="1">
        <p:scale>
          <a:sx n="48" d="100"/>
          <a:sy n="48" d="100"/>
        </p:scale>
        <p:origin x="1090" y="3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font" Target="fonts/font2.fntdata"/><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font" Target="fonts/font1.fnt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nl-NL"/>
          </a:p>
        </p:txBody>
      </p:sp>
      <p:sp>
        <p:nvSpPr>
          <p:cNvPr id="3" name="Tijdelijke aanduiding voor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AA5B439-2082-4E46-8B51-CD5C0C68E0B7}" type="datetimeFigureOut">
              <a:rPr lang="nl-NL" smtClean="0"/>
              <a:t>30-10-2025</a:t>
            </a:fld>
            <a:endParaRPr lang="nl-NL"/>
          </a:p>
        </p:txBody>
      </p:sp>
      <p:sp>
        <p:nvSpPr>
          <p:cNvPr id="4" name="Tijdelijke aanduiding voor dia-afbeelding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nl-NL"/>
          </a:p>
        </p:txBody>
      </p:sp>
      <p:sp>
        <p:nvSpPr>
          <p:cNvPr id="5" name="Tijdelijke aanduiding voor notiti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6" name="Tijdelijke aanduiding voor voetteks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nl-NL"/>
          </a:p>
        </p:txBody>
      </p:sp>
      <p:sp>
        <p:nvSpPr>
          <p:cNvPr id="7" name="Tijdelijke aanduiding voor dia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396DEA3-6BF3-4D72-BD3E-4776B64212E2}" type="slidenum">
              <a:rPr lang="nl-NL" smtClean="0"/>
              <a:t>‹nr.›</a:t>
            </a:fld>
            <a:endParaRPr lang="nl-NL"/>
          </a:p>
        </p:txBody>
      </p:sp>
    </p:spTree>
    <p:extLst>
      <p:ext uri="{BB962C8B-B14F-4D97-AF65-F5344CB8AC3E}">
        <p14:creationId xmlns:p14="http://schemas.microsoft.com/office/powerpoint/2010/main" val="307258428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5"/>
          </p:nvPr>
        </p:nvSpPr>
        <p:spPr/>
        <p:txBody>
          <a:bodyPr/>
          <a:lstStyle/>
          <a:p>
            <a:fld id="{A396DEA3-6BF3-4D72-BD3E-4776B64212E2}" type="slidenum">
              <a:rPr lang="nl-NL" smtClean="0"/>
              <a:t>2</a:t>
            </a:fld>
            <a:endParaRPr lang="nl-NL"/>
          </a:p>
        </p:txBody>
      </p:sp>
    </p:spTree>
    <p:extLst>
      <p:ext uri="{BB962C8B-B14F-4D97-AF65-F5344CB8AC3E}">
        <p14:creationId xmlns:p14="http://schemas.microsoft.com/office/powerpoint/2010/main" val="427145266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5"/>
          </p:nvPr>
        </p:nvSpPr>
        <p:spPr/>
        <p:txBody>
          <a:bodyPr/>
          <a:lstStyle/>
          <a:p>
            <a:fld id="{A396DEA3-6BF3-4D72-BD3E-4776B64212E2}" type="slidenum">
              <a:rPr lang="nl-NL" smtClean="0"/>
              <a:t>3</a:t>
            </a:fld>
            <a:endParaRPr lang="nl-NL"/>
          </a:p>
        </p:txBody>
      </p:sp>
    </p:spTree>
    <p:extLst>
      <p:ext uri="{BB962C8B-B14F-4D97-AF65-F5344CB8AC3E}">
        <p14:creationId xmlns:p14="http://schemas.microsoft.com/office/powerpoint/2010/main" val="203490221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5"/>
          </p:nvPr>
        </p:nvSpPr>
        <p:spPr/>
        <p:txBody>
          <a:bodyPr/>
          <a:lstStyle/>
          <a:p>
            <a:fld id="{A396DEA3-6BF3-4D72-BD3E-4776B64212E2}" type="slidenum">
              <a:rPr lang="nl-NL" smtClean="0"/>
              <a:t>4</a:t>
            </a:fld>
            <a:endParaRPr lang="nl-NL"/>
          </a:p>
        </p:txBody>
      </p:sp>
    </p:spTree>
    <p:extLst>
      <p:ext uri="{BB962C8B-B14F-4D97-AF65-F5344CB8AC3E}">
        <p14:creationId xmlns:p14="http://schemas.microsoft.com/office/powerpoint/2010/main" val="396164168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p:bg>
      <p:bgPr>
        <a:solidFill>
          <a:schemeClr val="tx1"/>
        </a:solidFill>
        <a:effectLst/>
      </p:bgPr>
    </p:bg>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el">
    <p:spTree>
      <p:nvGrpSpPr>
        <p:cNvPr id="1" name=""/>
        <p:cNvGrpSpPr/>
        <p:nvPr/>
      </p:nvGrpSpPr>
      <p:grpSpPr>
        <a:xfrm>
          <a:off x="0" y="0"/>
          <a:ext cx="0" cy="0"/>
          <a:chOff x="0" y="0"/>
          <a:chExt cx="0" cy="0"/>
        </a:xfrm>
      </p:grpSpPr>
      <p:pic>
        <p:nvPicPr>
          <p:cNvPr id="7" name="Afbeelding 6">
            <a:extLst>
              <a:ext uri="{FF2B5EF4-FFF2-40B4-BE49-F238E27FC236}">
                <a16:creationId xmlns:a16="http://schemas.microsoft.com/office/drawing/2014/main" id="{A66D25FD-6BF8-D052-10E1-B75B0BE03BD0}"/>
              </a:ext>
            </a:extLst>
          </p:cNvPr>
          <p:cNvPicPr>
            <a:picLocks noChangeAspect="1"/>
          </p:cNvPicPr>
          <p:nvPr userDrawn="1"/>
        </p:nvPicPr>
        <p:blipFill>
          <a:blip r:embed="rId2"/>
          <a:stretch>
            <a:fillRect/>
          </a:stretch>
        </p:blipFill>
        <p:spPr>
          <a:xfrm>
            <a:off x="0" y="0"/>
            <a:ext cx="18403348" cy="10287000"/>
          </a:xfrm>
          <a:prstGeom prst="rect">
            <a:avLst/>
          </a:prstGeom>
        </p:spPr>
      </p:pic>
      <p:sp>
        <p:nvSpPr>
          <p:cNvPr id="8" name="Titel 7">
            <a:extLst>
              <a:ext uri="{FF2B5EF4-FFF2-40B4-BE49-F238E27FC236}">
                <a16:creationId xmlns:a16="http://schemas.microsoft.com/office/drawing/2014/main" id="{0BE03BB3-52C7-2F98-A3F2-C71798269BBA}"/>
              </a:ext>
            </a:extLst>
          </p:cNvPr>
          <p:cNvSpPr>
            <a:spLocks noGrp="1"/>
          </p:cNvSpPr>
          <p:nvPr>
            <p:ph type="title"/>
          </p:nvPr>
        </p:nvSpPr>
        <p:spPr>
          <a:xfrm>
            <a:off x="5086874" y="8267700"/>
            <a:ext cx="8229600" cy="1143000"/>
          </a:xfrm>
        </p:spPr>
        <p:txBody>
          <a:bodyPr/>
          <a:lstStyle>
            <a:lvl1pPr>
              <a:defRPr sz="5400"/>
            </a:lvl1pPr>
          </a:lstStyle>
          <a:p>
            <a:r>
              <a:rPr lang="nl-NL" dirty="0"/>
              <a:t>Klik om stijl te bewerken</a:t>
            </a:r>
          </a:p>
        </p:txBody>
      </p:sp>
    </p:spTree>
    <p:extLst>
      <p:ext uri="{BB962C8B-B14F-4D97-AF65-F5344CB8AC3E}">
        <p14:creationId xmlns:p14="http://schemas.microsoft.com/office/powerpoint/2010/main" val="25792115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rechts">
    <p:spTree>
      <p:nvGrpSpPr>
        <p:cNvPr id="1" name=""/>
        <p:cNvGrpSpPr/>
        <p:nvPr/>
      </p:nvGrpSpPr>
      <p:grpSpPr>
        <a:xfrm>
          <a:off x="0" y="0"/>
          <a:ext cx="0" cy="0"/>
          <a:chOff x="0" y="0"/>
          <a:chExt cx="0" cy="0"/>
        </a:xfrm>
      </p:grpSpPr>
      <p:pic>
        <p:nvPicPr>
          <p:cNvPr id="7" name="Afbeelding 6">
            <a:extLst>
              <a:ext uri="{FF2B5EF4-FFF2-40B4-BE49-F238E27FC236}">
                <a16:creationId xmlns:a16="http://schemas.microsoft.com/office/drawing/2014/main" id="{6F23C031-A0B2-2715-3DEE-0DF0BA5CE6B1}"/>
              </a:ext>
            </a:extLst>
          </p:cNvPr>
          <p:cNvPicPr>
            <a:picLocks noChangeAspect="1"/>
          </p:cNvPicPr>
          <p:nvPr userDrawn="1"/>
        </p:nvPicPr>
        <p:blipFill>
          <a:blip r:embed="rId2"/>
          <a:stretch>
            <a:fillRect/>
          </a:stretch>
        </p:blipFill>
        <p:spPr>
          <a:xfrm>
            <a:off x="0" y="0"/>
            <a:ext cx="18332567" cy="10287000"/>
          </a:xfrm>
          <a:prstGeom prst="rect">
            <a:avLst/>
          </a:prstGeom>
        </p:spPr>
      </p:pic>
      <p:sp>
        <p:nvSpPr>
          <p:cNvPr id="9" name="Tijdelijke aanduiding voor inhoud 8">
            <a:extLst>
              <a:ext uri="{FF2B5EF4-FFF2-40B4-BE49-F238E27FC236}">
                <a16:creationId xmlns:a16="http://schemas.microsoft.com/office/drawing/2014/main" id="{C5AF91EE-FA0A-FD7F-8B76-8E830C0A096F}"/>
              </a:ext>
            </a:extLst>
          </p:cNvPr>
          <p:cNvSpPr>
            <a:spLocks noGrp="1"/>
          </p:cNvSpPr>
          <p:nvPr>
            <p:ph sz="quarter" idx="10"/>
          </p:nvPr>
        </p:nvSpPr>
        <p:spPr>
          <a:xfrm>
            <a:off x="860483" y="2095500"/>
            <a:ext cx="16611600" cy="6477000"/>
          </a:xfrm>
        </p:spPr>
        <p:txBody>
          <a:bodyPr/>
          <a:lstStyle/>
          <a:p>
            <a:pPr lvl="0"/>
            <a:r>
              <a:rPr lang="nl-NL" dirty="0"/>
              <a:t>Klikken om de tekststijl van het model te bewerken</a:t>
            </a:r>
          </a:p>
          <a:p>
            <a:pPr lvl="1"/>
            <a:r>
              <a:rPr lang="nl-NL" dirty="0"/>
              <a:t>Tweede niveau</a:t>
            </a:r>
          </a:p>
          <a:p>
            <a:pPr lvl="2"/>
            <a:r>
              <a:rPr lang="nl-NL" dirty="0"/>
              <a:t>Derde niveau</a:t>
            </a:r>
          </a:p>
          <a:p>
            <a:pPr lvl="3"/>
            <a:r>
              <a:rPr lang="nl-NL" dirty="0"/>
              <a:t>Vierde niveau</a:t>
            </a:r>
          </a:p>
          <a:p>
            <a:pPr lvl="4"/>
            <a:r>
              <a:rPr lang="nl-NL" dirty="0"/>
              <a:t>Vijfde niveau</a:t>
            </a:r>
          </a:p>
        </p:txBody>
      </p:sp>
      <p:sp>
        <p:nvSpPr>
          <p:cNvPr id="10" name="Titel 9">
            <a:extLst>
              <a:ext uri="{FF2B5EF4-FFF2-40B4-BE49-F238E27FC236}">
                <a16:creationId xmlns:a16="http://schemas.microsoft.com/office/drawing/2014/main" id="{DCA1B0C5-6E27-5374-DC72-9ABD410D6EBE}"/>
              </a:ext>
            </a:extLst>
          </p:cNvPr>
          <p:cNvSpPr>
            <a:spLocks noGrp="1"/>
          </p:cNvSpPr>
          <p:nvPr>
            <p:ph type="title"/>
          </p:nvPr>
        </p:nvSpPr>
        <p:spPr>
          <a:xfrm>
            <a:off x="1600200" y="476250"/>
            <a:ext cx="8229600" cy="1143000"/>
          </a:xfrm>
        </p:spPr>
        <p:txBody>
          <a:bodyPr/>
          <a:lstStyle>
            <a:lvl1pPr algn="l">
              <a:defRPr/>
            </a:lvl1pPr>
          </a:lstStyle>
          <a:p>
            <a:r>
              <a:rPr lang="nl-NL" dirty="0"/>
              <a:t>Klik om stijl te bewerken</a:t>
            </a:r>
          </a:p>
        </p:txBody>
      </p:sp>
    </p:spTree>
    <p:extLst>
      <p:ext uri="{BB962C8B-B14F-4D97-AF65-F5344CB8AC3E}">
        <p14:creationId xmlns:p14="http://schemas.microsoft.com/office/powerpoint/2010/main" val="51671710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Links">
    <p:spTree>
      <p:nvGrpSpPr>
        <p:cNvPr id="1" name=""/>
        <p:cNvGrpSpPr/>
        <p:nvPr/>
      </p:nvGrpSpPr>
      <p:grpSpPr>
        <a:xfrm>
          <a:off x="0" y="0"/>
          <a:ext cx="0" cy="0"/>
          <a:chOff x="0" y="0"/>
          <a:chExt cx="0" cy="0"/>
        </a:xfrm>
      </p:grpSpPr>
      <p:pic>
        <p:nvPicPr>
          <p:cNvPr id="7" name="Afbeelding 6">
            <a:extLst>
              <a:ext uri="{FF2B5EF4-FFF2-40B4-BE49-F238E27FC236}">
                <a16:creationId xmlns:a16="http://schemas.microsoft.com/office/drawing/2014/main" id="{77FE292F-0734-3C03-4E7C-B23AA0FFD8F2}"/>
              </a:ext>
            </a:extLst>
          </p:cNvPr>
          <p:cNvPicPr>
            <a:picLocks noChangeAspect="1"/>
          </p:cNvPicPr>
          <p:nvPr userDrawn="1"/>
        </p:nvPicPr>
        <p:blipFill>
          <a:blip r:embed="rId2"/>
          <a:stretch>
            <a:fillRect/>
          </a:stretch>
        </p:blipFill>
        <p:spPr>
          <a:xfrm>
            <a:off x="2628" y="0"/>
            <a:ext cx="18285372" cy="10284051"/>
          </a:xfrm>
          <a:prstGeom prst="rect">
            <a:avLst/>
          </a:prstGeom>
        </p:spPr>
      </p:pic>
      <p:sp>
        <p:nvSpPr>
          <p:cNvPr id="8" name="Titel 9">
            <a:extLst>
              <a:ext uri="{FF2B5EF4-FFF2-40B4-BE49-F238E27FC236}">
                <a16:creationId xmlns:a16="http://schemas.microsoft.com/office/drawing/2014/main" id="{CF457C60-6647-FB77-13F8-FB10F76B1EB9}"/>
              </a:ext>
            </a:extLst>
          </p:cNvPr>
          <p:cNvSpPr>
            <a:spLocks noGrp="1"/>
          </p:cNvSpPr>
          <p:nvPr>
            <p:ph type="title"/>
          </p:nvPr>
        </p:nvSpPr>
        <p:spPr>
          <a:xfrm>
            <a:off x="1600200" y="476250"/>
            <a:ext cx="8229600" cy="1143000"/>
          </a:xfrm>
        </p:spPr>
        <p:txBody>
          <a:bodyPr/>
          <a:lstStyle>
            <a:lvl1pPr algn="l">
              <a:defRPr/>
            </a:lvl1pPr>
          </a:lstStyle>
          <a:p>
            <a:r>
              <a:rPr lang="nl-NL" dirty="0"/>
              <a:t>Klik om stijl te bewerken</a:t>
            </a:r>
          </a:p>
        </p:txBody>
      </p:sp>
      <p:sp>
        <p:nvSpPr>
          <p:cNvPr id="9" name="Tijdelijke aanduiding voor inhoud 8">
            <a:extLst>
              <a:ext uri="{FF2B5EF4-FFF2-40B4-BE49-F238E27FC236}">
                <a16:creationId xmlns:a16="http://schemas.microsoft.com/office/drawing/2014/main" id="{D0F273BB-B739-1794-7357-485A685A7E7C}"/>
              </a:ext>
            </a:extLst>
          </p:cNvPr>
          <p:cNvSpPr>
            <a:spLocks noGrp="1"/>
          </p:cNvSpPr>
          <p:nvPr>
            <p:ph sz="quarter" idx="10"/>
          </p:nvPr>
        </p:nvSpPr>
        <p:spPr>
          <a:xfrm>
            <a:off x="860483" y="2095500"/>
            <a:ext cx="16611600" cy="6477000"/>
          </a:xfrm>
        </p:spPr>
        <p:txBody>
          <a:bodyPr/>
          <a:lstStyle/>
          <a:p>
            <a:pPr lvl="0"/>
            <a:r>
              <a:rPr lang="nl-NL" dirty="0"/>
              <a:t>Klikken om de tekststijl van het model te bewerken</a:t>
            </a:r>
          </a:p>
          <a:p>
            <a:pPr lvl="1"/>
            <a:r>
              <a:rPr lang="nl-NL" dirty="0"/>
              <a:t>Tweede niveau</a:t>
            </a:r>
          </a:p>
          <a:p>
            <a:pPr lvl="2"/>
            <a:r>
              <a:rPr lang="nl-NL" dirty="0"/>
              <a:t>Derde niveau</a:t>
            </a:r>
          </a:p>
          <a:p>
            <a:pPr lvl="3"/>
            <a:r>
              <a:rPr lang="nl-NL" dirty="0"/>
              <a:t>Vierde niveau</a:t>
            </a:r>
          </a:p>
          <a:p>
            <a:pPr lvl="4"/>
            <a:r>
              <a:rPr lang="nl-NL" dirty="0"/>
              <a:t>Vijfde niveau</a:t>
            </a:r>
          </a:p>
        </p:txBody>
      </p:sp>
    </p:spTree>
    <p:extLst>
      <p:ext uri="{BB962C8B-B14F-4D97-AF65-F5344CB8AC3E}">
        <p14:creationId xmlns:p14="http://schemas.microsoft.com/office/powerpoint/2010/main" val="18687361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Blauw rechts">
    <p:spTree>
      <p:nvGrpSpPr>
        <p:cNvPr id="1" name=""/>
        <p:cNvGrpSpPr/>
        <p:nvPr/>
      </p:nvGrpSpPr>
      <p:grpSpPr>
        <a:xfrm>
          <a:off x="0" y="0"/>
          <a:ext cx="0" cy="0"/>
          <a:chOff x="0" y="0"/>
          <a:chExt cx="0" cy="0"/>
        </a:xfrm>
      </p:grpSpPr>
      <p:pic>
        <p:nvPicPr>
          <p:cNvPr id="5" name="Afbeelding 4">
            <a:extLst>
              <a:ext uri="{FF2B5EF4-FFF2-40B4-BE49-F238E27FC236}">
                <a16:creationId xmlns:a16="http://schemas.microsoft.com/office/drawing/2014/main" id="{D302F034-358F-FE7A-9EBA-04918EA5B18C}"/>
              </a:ext>
            </a:extLst>
          </p:cNvPr>
          <p:cNvPicPr>
            <a:picLocks noChangeAspect="1"/>
          </p:cNvPicPr>
          <p:nvPr userDrawn="1"/>
        </p:nvPicPr>
        <p:blipFill>
          <a:blip r:embed="rId2"/>
          <a:stretch>
            <a:fillRect/>
          </a:stretch>
        </p:blipFill>
        <p:spPr>
          <a:xfrm>
            <a:off x="0" y="0"/>
            <a:ext cx="18364200" cy="10303032"/>
          </a:xfrm>
          <a:prstGeom prst="rect">
            <a:avLst/>
          </a:prstGeom>
        </p:spPr>
      </p:pic>
      <p:sp>
        <p:nvSpPr>
          <p:cNvPr id="9" name="Tijdelijke aanduiding voor inhoud 8">
            <a:extLst>
              <a:ext uri="{FF2B5EF4-FFF2-40B4-BE49-F238E27FC236}">
                <a16:creationId xmlns:a16="http://schemas.microsoft.com/office/drawing/2014/main" id="{C5AF91EE-FA0A-FD7F-8B76-8E830C0A096F}"/>
              </a:ext>
            </a:extLst>
          </p:cNvPr>
          <p:cNvSpPr>
            <a:spLocks noGrp="1"/>
          </p:cNvSpPr>
          <p:nvPr>
            <p:ph sz="quarter" idx="10"/>
          </p:nvPr>
        </p:nvSpPr>
        <p:spPr>
          <a:xfrm>
            <a:off x="860483" y="2095500"/>
            <a:ext cx="16611600" cy="6477000"/>
          </a:xfrm>
        </p:spPr>
        <p:txBody>
          <a:bodyPr/>
          <a:lstStyle/>
          <a:p>
            <a:pPr lvl="0"/>
            <a:r>
              <a:rPr lang="nl-NL" dirty="0"/>
              <a:t>Klikken om de tekststijl van het model te bewerken</a:t>
            </a:r>
          </a:p>
          <a:p>
            <a:pPr lvl="1"/>
            <a:r>
              <a:rPr lang="nl-NL" dirty="0"/>
              <a:t>Tweede niveau</a:t>
            </a:r>
          </a:p>
          <a:p>
            <a:pPr lvl="2"/>
            <a:r>
              <a:rPr lang="nl-NL" dirty="0"/>
              <a:t>Derde niveau</a:t>
            </a:r>
          </a:p>
          <a:p>
            <a:pPr lvl="3"/>
            <a:r>
              <a:rPr lang="nl-NL" dirty="0"/>
              <a:t>Vierde niveau</a:t>
            </a:r>
          </a:p>
          <a:p>
            <a:pPr lvl="4"/>
            <a:r>
              <a:rPr lang="nl-NL" dirty="0"/>
              <a:t>Vijfde niveau</a:t>
            </a:r>
          </a:p>
        </p:txBody>
      </p:sp>
      <p:sp>
        <p:nvSpPr>
          <p:cNvPr id="10" name="Titel 9">
            <a:extLst>
              <a:ext uri="{FF2B5EF4-FFF2-40B4-BE49-F238E27FC236}">
                <a16:creationId xmlns:a16="http://schemas.microsoft.com/office/drawing/2014/main" id="{DCA1B0C5-6E27-5374-DC72-9ABD410D6EBE}"/>
              </a:ext>
            </a:extLst>
          </p:cNvPr>
          <p:cNvSpPr>
            <a:spLocks noGrp="1"/>
          </p:cNvSpPr>
          <p:nvPr>
            <p:ph type="title"/>
          </p:nvPr>
        </p:nvSpPr>
        <p:spPr>
          <a:xfrm>
            <a:off x="1600200" y="476250"/>
            <a:ext cx="8229600" cy="1143000"/>
          </a:xfrm>
        </p:spPr>
        <p:txBody>
          <a:bodyPr/>
          <a:lstStyle>
            <a:lvl1pPr algn="l">
              <a:defRPr/>
            </a:lvl1pPr>
          </a:lstStyle>
          <a:p>
            <a:r>
              <a:rPr lang="nl-NL" dirty="0"/>
              <a:t>Klik om stijl te bewerken</a:t>
            </a:r>
          </a:p>
        </p:txBody>
      </p:sp>
    </p:spTree>
    <p:extLst>
      <p:ext uri="{BB962C8B-B14F-4D97-AF65-F5344CB8AC3E}">
        <p14:creationId xmlns:p14="http://schemas.microsoft.com/office/powerpoint/2010/main" val="28294702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Blauw links">
    <p:spTree>
      <p:nvGrpSpPr>
        <p:cNvPr id="1" name=""/>
        <p:cNvGrpSpPr/>
        <p:nvPr/>
      </p:nvGrpSpPr>
      <p:grpSpPr>
        <a:xfrm>
          <a:off x="0" y="0"/>
          <a:ext cx="0" cy="0"/>
          <a:chOff x="0" y="0"/>
          <a:chExt cx="0" cy="0"/>
        </a:xfrm>
      </p:grpSpPr>
      <p:pic>
        <p:nvPicPr>
          <p:cNvPr id="3" name="Afbeelding 2">
            <a:extLst>
              <a:ext uri="{FF2B5EF4-FFF2-40B4-BE49-F238E27FC236}">
                <a16:creationId xmlns:a16="http://schemas.microsoft.com/office/drawing/2014/main" id="{180898DC-B50D-162E-7FFD-FBD130FED9DA}"/>
              </a:ext>
            </a:extLst>
          </p:cNvPr>
          <p:cNvPicPr>
            <a:picLocks noChangeAspect="1"/>
          </p:cNvPicPr>
          <p:nvPr userDrawn="1"/>
        </p:nvPicPr>
        <p:blipFill>
          <a:blip r:embed="rId2"/>
          <a:stretch>
            <a:fillRect/>
          </a:stretch>
        </p:blipFill>
        <p:spPr>
          <a:xfrm>
            <a:off x="0" y="0"/>
            <a:ext cx="18364200" cy="10310005"/>
          </a:xfrm>
          <a:prstGeom prst="rect">
            <a:avLst/>
          </a:prstGeom>
        </p:spPr>
      </p:pic>
      <p:sp>
        <p:nvSpPr>
          <p:cNvPr id="8" name="Titel 9">
            <a:extLst>
              <a:ext uri="{FF2B5EF4-FFF2-40B4-BE49-F238E27FC236}">
                <a16:creationId xmlns:a16="http://schemas.microsoft.com/office/drawing/2014/main" id="{CF457C60-6647-FB77-13F8-FB10F76B1EB9}"/>
              </a:ext>
            </a:extLst>
          </p:cNvPr>
          <p:cNvSpPr>
            <a:spLocks noGrp="1"/>
          </p:cNvSpPr>
          <p:nvPr>
            <p:ph type="title"/>
          </p:nvPr>
        </p:nvSpPr>
        <p:spPr>
          <a:xfrm>
            <a:off x="1600200" y="476250"/>
            <a:ext cx="8229600" cy="1143000"/>
          </a:xfrm>
        </p:spPr>
        <p:txBody>
          <a:bodyPr/>
          <a:lstStyle>
            <a:lvl1pPr algn="l">
              <a:defRPr/>
            </a:lvl1pPr>
          </a:lstStyle>
          <a:p>
            <a:r>
              <a:rPr lang="nl-NL" dirty="0"/>
              <a:t>Klik om stijl te bewerken</a:t>
            </a:r>
          </a:p>
        </p:txBody>
      </p:sp>
      <p:sp>
        <p:nvSpPr>
          <p:cNvPr id="9" name="Tijdelijke aanduiding voor inhoud 8">
            <a:extLst>
              <a:ext uri="{FF2B5EF4-FFF2-40B4-BE49-F238E27FC236}">
                <a16:creationId xmlns:a16="http://schemas.microsoft.com/office/drawing/2014/main" id="{D0F273BB-B739-1794-7357-485A685A7E7C}"/>
              </a:ext>
            </a:extLst>
          </p:cNvPr>
          <p:cNvSpPr>
            <a:spLocks noGrp="1"/>
          </p:cNvSpPr>
          <p:nvPr>
            <p:ph sz="quarter" idx="10"/>
          </p:nvPr>
        </p:nvSpPr>
        <p:spPr>
          <a:xfrm>
            <a:off x="860483" y="2095500"/>
            <a:ext cx="16611600" cy="6477000"/>
          </a:xfrm>
        </p:spPr>
        <p:txBody>
          <a:bodyPr/>
          <a:lstStyle/>
          <a:p>
            <a:pPr lvl="0"/>
            <a:r>
              <a:rPr lang="nl-NL" dirty="0"/>
              <a:t>Klikken om de tekststijl van het model te bewerken</a:t>
            </a:r>
          </a:p>
          <a:p>
            <a:pPr lvl="1"/>
            <a:r>
              <a:rPr lang="nl-NL" dirty="0"/>
              <a:t>Tweede niveau</a:t>
            </a:r>
          </a:p>
          <a:p>
            <a:pPr lvl="2"/>
            <a:r>
              <a:rPr lang="nl-NL" dirty="0"/>
              <a:t>Derde niveau</a:t>
            </a:r>
          </a:p>
          <a:p>
            <a:pPr lvl="3"/>
            <a:r>
              <a:rPr lang="nl-NL" dirty="0"/>
              <a:t>Vierde niveau</a:t>
            </a:r>
          </a:p>
          <a:p>
            <a:pPr lvl="4"/>
            <a:r>
              <a:rPr lang="nl-NL" dirty="0"/>
              <a:t>Vijfde niveau</a:t>
            </a:r>
          </a:p>
        </p:txBody>
      </p:sp>
    </p:spTree>
    <p:extLst>
      <p:ext uri="{BB962C8B-B14F-4D97-AF65-F5344CB8AC3E}">
        <p14:creationId xmlns:p14="http://schemas.microsoft.com/office/powerpoint/2010/main" val="19445604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Quote roze">
    <p:bg>
      <p:bgPr>
        <a:solidFill>
          <a:srgbClr val="E30251"/>
        </a:solidFill>
        <a:effectLst/>
      </p:bgPr>
    </p:bg>
    <p:spTree>
      <p:nvGrpSpPr>
        <p:cNvPr id="1" name=""/>
        <p:cNvGrpSpPr/>
        <p:nvPr/>
      </p:nvGrpSpPr>
      <p:grpSpPr>
        <a:xfrm>
          <a:off x="0" y="0"/>
          <a:ext cx="0" cy="0"/>
          <a:chOff x="0" y="0"/>
          <a:chExt cx="0" cy="0"/>
        </a:xfrm>
      </p:grpSpPr>
      <p:sp>
        <p:nvSpPr>
          <p:cNvPr id="6" name="Titel 5">
            <a:extLst>
              <a:ext uri="{FF2B5EF4-FFF2-40B4-BE49-F238E27FC236}">
                <a16:creationId xmlns:a16="http://schemas.microsoft.com/office/drawing/2014/main" id="{18DADAAD-3408-3B6E-22E2-2C267F667EC3}"/>
              </a:ext>
            </a:extLst>
          </p:cNvPr>
          <p:cNvSpPr>
            <a:spLocks noGrp="1"/>
          </p:cNvSpPr>
          <p:nvPr>
            <p:ph type="title"/>
          </p:nvPr>
        </p:nvSpPr>
        <p:spPr>
          <a:xfrm>
            <a:off x="3162300" y="4572000"/>
            <a:ext cx="11963400" cy="1143000"/>
          </a:xfrm>
        </p:spPr>
        <p:txBody>
          <a:bodyPr>
            <a:noAutofit/>
          </a:bodyPr>
          <a:lstStyle>
            <a:lvl1pPr>
              <a:defRPr sz="8800"/>
            </a:lvl1pPr>
          </a:lstStyle>
          <a:p>
            <a:r>
              <a:rPr lang="nl-NL" dirty="0"/>
              <a:t>Klik om stijl te bewerken</a:t>
            </a:r>
          </a:p>
        </p:txBody>
      </p:sp>
    </p:spTree>
    <p:extLst>
      <p:ext uri="{BB962C8B-B14F-4D97-AF65-F5344CB8AC3E}">
        <p14:creationId xmlns:p14="http://schemas.microsoft.com/office/powerpoint/2010/main" val="23573949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Quote blauw">
    <p:bg>
      <p:bgPr>
        <a:solidFill>
          <a:srgbClr val="005689"/>
        </a:solidFill>
        <a:effectLst/>
      </p:bgPr>
    </p:bg>
    <p:spTree>
      <p:nvGrpSpPr>
        <p:cNvPr id="1" name=""/>
        <p:cNvGrpSpPr/>
        <p:nvPr/>
      </p:nvGrpSpPr>
      <p:grpSpPr>
        <a:xfrm>
          <a:off x="0" y="0"/>
          <a:ext cx="0" cy="0"/>
          <a:chOff x="0" y="0"/>
          <a:chExt cx="0" cy="0"/>
        </a:xfrm>
      </p:grpSpPr>
      <p:sp>
        <p:nvSpPr>
          <p:cNvPr id="6" name="Titel 5">
            <a:extLst>
              <a:ext uri="{FF2B5EF4-FFF2-40B4-BE49-F238E27FC236}">
                <a16:creationId xmlns:a16="http://schemas.microsoft.com/office/drawing/2014/main" id="{880F1E53-7A8E-096A-380F-54023705D27D}"/>
              </a:ext>
            </a:extLst>
          </p:cNvPr>
          <p:cNvSpPr>
            <a:spLocks noGrp="1"/>
          </p:cNvSpPr>
          <p:nvPr>
            <p:ph type="title"/>
          </p:nvPr>
        </p:nvSpPr>
        <p:spPr>
          <a:xfrm>
            <a:off x="3162300" y="4572000"/>
            <a:ext cx="11963400" cy="1143000"/>
          </a:xfrm>
        </p:spPr>
        <p:txBody>
          <a:bodyPr>
            <a:noAutofit/>
          </a:bodyPr>
          <a:lstStyle>
            <a:lvl1pPr>
              <a:defRPr sz="8800"/>
            </a:lvl1pPr>
          </a:lstStyle>
          <a:p>
            <a:r>
              <a:rPr lang="nl-NL" dirty="0"/>
              <a:t>Klik om stijl te bewerken</a:t>
            </a:r>
          </a:p>
        </p:txBody>
      </p:sp>
    </p:spTree>
    <p:extLst>
      <p:ext uri="{BB962C8B-B14F-4D97-AF65-F5344CB8AC3E}">
        <p14:creationId xmlns:p14="http://schemas.microsoft.com/office/powerpoint/2010/main" val="95959694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Afsluiting">
    <p:spTree>
      <p:nvGrpSpPr>
        <p:cNvPr id="1" name=""/>
        <p:cNvGrpSpPr/>
        <p:nvPr/>
      </p:nvGrpSpPr>
      <p:grpSpPr>
        <a:xfrm>
          <a:off x="0" y="0"/>
          <a:ext cx="0" cy="0"/>
          <a:chOff x="0" y="0"/>
          <a:chExt cx="0" cy="0"/>
        </a:xfrm>
      </p:grpSpPr>
      <p:pic>
        <p:nvPicPr>
          <p:cNvPr id="7" name="Afbeelding 6">
            <a:extLst>
              <a:ext uri="{FF2B5EF4-FFF2-40B4-BE49-F238E27FC236}">
                <a16:creationId xmlns:a16="http://schemas.microsoft.com/office/drawing/2014/main" id="{8400C149-752A-0F2E-9A96-9EF76A454E34}"/>
              </a:ext>
            </a:extLst>
          </p:cNvPr>
          <p:cNvPicPr>
            <a:picLocks noChangeAspect="1"/>
          </p:cNvPicPr>
          <p:nvPr userDrawn="1"/>
        </p:nvPicPr>
        <p:blipFill>
          <a:blip r:embed="rId2"/>
          <a:stretch>
            <a:fillRect/>
          </a:stretch>
        </p:blipFill>
        <p:spPr>
          <a:xfrm>
            <a:off x="0" y="0"/>
            <a:ext cx="18374710" cy="10287000"/>
          </a:xfrm>
          <a:prstGeom prst="rect">
            <a:avLst/>
          </a:prstGeom>
        </p:spPr>
      </p:pic>
      <p:sp>
        <p:nvSpPr>
          <p:cNvPr id="8" name="Titel 7">
            <a:extLst>
              <a:ext uri="{FF2B5EF4-FFF2-40B4-BE49-F238E27FC236}">
                <a16:creationId xmlns:a16="http://schemas.microsoft.com/office/drawing/2014/main" id="{24798DC8-146C-133E-0CD4-6286E6986055}"/>
              </a:ext>
            </a:extLst>
          </p:cNvPr>
          <p:cNvSpPr>
            <a:spLocks noGrp="1"/>
          </p:cNvSpPr>
          <p:nvPr>
            <p:ph type="title"/>
          </p:nvPr>
        </p:nvSpPr>
        <p:spPr>
          <a:xfrm>
            <a:off x="5029200" y="1028700"/>
            <a:ext cx="8229600" cy="1143000"/>
          </a:xfrm>
        </p:spPr>
        <p:txBody>
          <a:bodyPr>
            <a:normAutofit/>
          </a:bodyPr>
          <a:lstStyle>
            <a:lvl1pPr>
              <a:defRPr sz="5400">
                <a:solidFill>
                  <a:schemeClr val="bg1"/>
                </a:solidFill>
              </a:defRPr>
            </a:lvl1pPr>
          </a:lstStyle>
          <a:p>
            <a:r>
              <a:rPr lang="nl-NL" dirty="0"/>
              <a:t>Klik om stijl te bewerken</a:t>
            </a:r>
          </a:p>
        </p:txBody>
      </p:sp>
    </p:spTree>
    <p:extLst>
      <p:ext uri="{BB962C8B-B14F-4D97-AF65-F5344CB8AC3E}">
        <p14:creationId xmlns:p14="http://schemas.microsoft.com/office/powerpoint/2010/main" val="30663739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bg2"/>
                </a:solidFill>
              </a:defRPr>
            </a:lvl1pPr>
          </a:lstStyle>
          <a:p>
            <a:fld id="{1D8BD707-D9CF-40AE-B4C6-C98DA3205C09}" type="datetimeFigureOut">
              <a:rPr lang="en-US" smtClean="0"/>
              <a:pPr/>
              <a:t>10/30/2025</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bg2"/>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bg2"/>
                </a:solidFill>
              </a:defRPr>
            </a:lvl1pPr>
          </a:lstStyle>
          <a:p>
            <a:fld id="{B6F15528-21DE-4FAA-801E-634DDDAF4B2B}" type="slidenum">
              <a:rPr lang="en-US" smtClean="0"/>
              <a:pPr/>
              <a:t>‹nr.›</a:t>
            </a:fld>
            <a:endParaRPr lang="en-US" dirty="0"/>
          </a:p>
        </p:txBody>
      </p:sp>
    </p:spTree>
  </p:cSld>
  <p:clrMap bg1="lt1" tx1="dk1" bg2="lt2" tx2="dk2" accent1="accent1" accent2="accent2" accent3="accent3" accent4="accent4" accent5="accent5" accent6="accent6" hlink="hlink" folHlink="folHlink"/>
  <p:sldLayoutIdLst>
    <p:sldLayoutId id="2147483655" r:id="rId1"/>
    <p:sldLayoutId id="2147483656" r:id="rId2"/>
    <p:sldLayoutId id="2147483657" r:id="rId3"/>
    <p:sldLayoutId id="2147483658" r:id="rId4"/>
    <p:sldLayoutId id="2147483662" r:id="rId5"/>
    <p:sldLayoutId id="2147483663" r:id="rId6"/>
    <p:sldLayoutId id="2147483659" r:id="rId7"/>
    <p:sldLayoutId id="2147483660" r:id="rId8"/>
    <p:sldLayoutId id="2147483661" r:id="rId9"/>
  </p:sldLayoutIdLst>
  <p:txStyles>
    <p:titleStyle>
      <a:lvl1pPr algn="ctr" defTabSz="914400" rtl="0" eaLnBrk="1" latinLnBrk="0" hangingPunct="1">
        <a:spcBef>
          <a:spcPct val="0"/>
        </a:spcBef>
        <a:buNone/>
        <a:defRPr sz="4400" b="1"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bg2"/>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bg2"/>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bg2"/>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bg2"/>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bg2"/>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2.xml"/><Relationship Id="rId4" Type="http://schemas.openxmlformats.org/officeDocument/2006/relationships/image" Target="../media/image9.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9.xml"/><Relationship Id="rId5" Type="http://schemas.openxmlformats.org/officeDocument/2006/relationships/hyperlink" Target="https://zorgonderwijsvernieuwers.bsl.nl/ik-ik-jij-methode-voor-feedback/" TargetMode="External"/><Relationship Id="rId4" Type="http://schemas.openxmlformats.org/officeDocument/2006/relationships/image" Target="../media/image12.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reeform 2"/>
          <p:cNvSpPr/>
          <p:nvPr/>
        </p:nvSpPr>
        <p:spPr>
          <a:xfrm>
            <a:off x="228600" y="5753100"/>
            <a:ext cx="2743200" cy="1509712"/>
          </a:xfrm>
          <a:custGeom>
            <a:avLst/>
            <a:gdLst/>
            <a:ahLst/>
            <a:cxnLst/>
            <a:rect l="l" t="t" r="r" b="b"/>
            <a:pathLst>
              <a:path w="6252005" h="6252005">
                <a:moveTo>
                  <a:pt x="0" y="0"/>
                </a:moveTo>
                <a:lnTo>
                  <a:pt x="6252004" y="0"/>
                </a:lnTo>
                <a:lnTo>
                  <a:pt x="6252004" y="6252005"/>
                </a:lnTo>
                <a:lnTo>
                  <a:pt x="0" y="6252005"/>
                </a:lnTo>
                <a:lnTo>
                  <a:pt x="0" y="0"/>
                </a:lnTo>
                <a:close/>
              </a:path>
            </a:pathLst>
          </a:custGeom>
          <a:blipFill>
            <a:blip r:embed="rId2"/>
            <a:stretch>
              <a:fillRect t="-46840" b="-48511"/>
            </a:stretch>
          </a:blipFill>
        </p:spPr>
        <p:txBody>
          <a:bodyPr/>
          <a:lstStyle/>
          <a:p>
            <a:endParaRPr lang="nl-NL"/>
          </a:p>
        </p:txBody>
      </p:sp>
      <p:sp>
        <p:nvSpPr>
          <p:cNvPr id="3" name="TextBox 3"/>
          <p:cNvSpPr txBox="1"/>
          <p:nvPr/>
        </p:nvSpPr>
        <p:spPr>
          <a:xfrm>
            <a:off x="1447800" y="1017449"/>
            <a:ext cx="15392400" cy="1344599"/>
          </a:xfrm>
          <a:prstGeom prst="rect">
            <a:avLst/>
          </a:prstGeom>
        </p:spPr>
        <p:txBody>
          <a:bodyPr wrap="square" lIns="0" tIns="0" rIns="0" bIns="0" rtlCol="0" anchor="t">
            <a:spAutoFit/>
          </a:bodyPr>
          <a:lstStyle/>
          <a:p>
            <a:pPr algn="ctr">
              <a:lnSpc>
                <a:spcPts val="11200"/>
              </a:lnSpc>
            </a:pPr>
            <a:r>
              <a:rPr lang="en-US" sz="8000" b="1" dirty="0">
                <a:solidFill>
                  <a:srgbClr val="E30251"/>
                </a:solidFill>
                <a:latin typeface="Source Sans Pro Bold"/>
                <a:ea typeface="Source Sans Pro Bold"/>
                <a:cs typeface="Source Sans Pro Bold"/>
                <a:sym typeface="Source Sans Pro Bold"/>
              </a:rPr>
              <a:t>Feedback </a:t>
            </a:r>
            <a:r>
              <a:rPr lang="en-US" sz="8000" b="1" dirty="0" err="1">
                <a:solidFill>
                  <a:srgbClr val="E30251"/>
                </a:solidFill>
                <a:latin typeface="Source Sans Pro Bold"/>
                <a:ea typeface="Source Sans Pro Bold"/>
                <a:cs typeface="Source Sans Pro Bold"/>
                <a:sym typeface="Source Sans Pro Bold"/>
              </a:rPr>
              <a:t>geven</a:t>
            </a:r>
            <a:r>
              <a:rPr lang="en-US" sz="8000" b="1" dirty="0">
                <a:solidFill>
                  <a:srgbClr val="E30251"/>
                </a:solidFill>
                <a:latin typeface="Source Sans Pro Bold"/>
                <a:ea typeface="Source Sans Pro Bold"/>
                <a:cs typeface="Source Sans Pro Bold"/>
                <a:sym typeface="Source Sans Pro Bold"/>
              </a:rPr>
              <a:t> </a:t>
            </a:r>
            <a:r>
              <a:rPr lang="en-US" sz="8000" b="1" dirty="0" err="1">
                <a:solidFill>
                  <a:srgbClr val="E30251"/>
                </a:solidFill>
                <a:latin typeface="Source Sans Pro Bold"/>
                <a:ea typeface="Source Sans Pro Bold"/>
                <a:cs typeface="Source Sans Pro Bold"/>
                <a:sym typeface="Source Sans Pro Bold"/>
              </a:rPr>
              <a:t>aan</a:t>
            </a:r>
            <a:r>
              <a:rPr lang="en-US" sz="8000" b="1" dirty="0">
                <a:solidFill>
                  <a:srgbClr val="E30251"/>
                </a:solidFill>
                <a:latin typeface="Source Sans Pro Bold"/>
                <a:ea typeface="Source Sans Pro Bold"/>
                <a:cs typeface="Source Sans Pro Bold"/>
                <a:sym typeface="Source Sans Pro Bold"/>
              </a:rPr>
              <a:t> je </a:t>
            </a:r>
            <a:r>
              <a:rPr lang="en-US" sz="8000" b="1" dirty="0" err="1">
                <a:solidFill>
                  <a:srgbClr val="E30251"/>
                </a:solidFill>
                <a:latin typeface="Source Sans Pro Bold"/>
                <a:ea typeface="Source Sans Pro Bold"/>
                <a:cs typeface="Source Sans Pro Bold"/>
                <a:sym typeface="Source Sans Pro Bold"/>
              </a:rPr>
              <a:t>collega</a:t>
            </a:r>
            <a:endParaRPr lang="en-US" sz="8000" b="1" dirty="0">
              <a:solidFill>
                <a:srgbClr val="E30251"/>
              </a:solidFill>
              <a:latin typeface="Source Sans Pro Bold"/>
              <a:ea typeface="Source Sans Pro Bold"/>
              <a:cs typeface="Source Sans Pro Bold"/>
              <a:sym typeface="Source Sans Pro Bold"/>
            </a:endParaRPr>
          </a:p>
        </p:txBody>
      </p:sp>
      <p:sp>
        <p:nvSpPr>
          <p:cNvPr id="11" name="Titel 10">
            <a:extLst>
              <a:ext uri="{FF2B5EF4-FFF2-40B4-BE49-F238E27FC236}">
                <a16:creationId xmlns:a16="http://schemas.microsoft.com/office/drawing/2014/main" id="{6705B55C-2E01-A36D-B336-564B67E0CC90}"/>
              </a:ext>
            </a:extLst>
          </p:cNvPr>
          <p:cNvSpPr>
            <a:spLocks noGrp="1"/>
          </p:cNvSpPr>
          <p:nvPr>
            <p:ph type="title"/>
          </p:nvPr>
        </p:nvSpPr>
        <p:spPr/>
        <p:txBody>
          <a:bodyPr>
            <a:normAutofit/>
          </a:bodyPr>
          <a:lstStyle/>
          <a:p>
            <a:r>
              <a:rPr lang="nl-NL" dirty="0"/>
              <a:t>Oefening: Ik-Ik-Jij-methode</a:t>
            </a:r>
          </a:p>
        </p:txBody>
      </p:sp>
      <p:sp>
        <p:nvSpPr>
          <p:cNvPr id="4" name="Freeform 13">
            <a:extLst>
              <a:ext uri="{FF2B5EF4-FFF2-40B4-BE49-F238E27FC236}">
                <a16:creationId xmlns:a16="http://schemas.microsoft.com/office/drawing/2014/main" id="{9A723720-D3FE-0991-126F-E9316BF9D12A}"/>
              </a:ext>
            </a:extLst>
          </p:cNvPr>
          <p:cNvSpPr/>
          <p:nvPr/>
        </p:nvSpPr>
        <p:spPr>
          <a:xfrm>
            <a:off x="14318809" y="6134100"/>
            <a:ext cx="3991845" cy="1353507"/>
          </a:xfrm>
          <a:custGeom>
            <a:avLst/>
            <a:gdLst/>
            <a:ahLst/>
            <a:cxnLst/>
            <a:rect l="l" t="t" r="r" b="b"/>
            <a:pathLst>
              <a:path w="3991845" h="1353507">
                <a:moveTo>
                  <a:pt x="0" y="0"/>
                </a:moveTo>
                <a:lnTo>
                  <a:pt x="3991845" y="0"/>
                </a:lnTo>
                <a:lnTo>
                  <a:pt x="3991845" y="1353507"/>
                </a:lnTo>
                <a:lnTo>
                  <a:pt x="0" y="1353507"/>
                </a:lnTo>
                <a:lnTo>
                  <a:pt x="0" y="0"/>
                </a:lnTo>
                <a:close/>
              </a:path>
            </a:pathLst>
          </a:custGeom>
          <a:blipFill>
            <a:blip r:embed="rId3"/>
            <a:stretch>
              <a:fillRect/>
            </a:stretch>
          </a:blipFill>
        </p:spPr>
        <p:txBody>
          <a:bodyPr/>
          <a:lstStyle/>
          <a:p>
            <a:endParaRPr lang="nl-NL"/>
          </a:p>
        </p:txBody>
      </p:sp>
      <p:sp>
        <p:nvSpPr>
          <p:cNvPr id="6" name="TextBox 3">
            <a:extLst>
              <a:ext uri="{FF2B5EF4-FFF2-40B4-BE49-F238E27FC236}">
                <a16:creationId xmlns:a16="http://schemas.microsoft.com/office/drawing/2014/main" id="{B75DBA1E-4781-BA4C-C997-86A49597F13E}"/>
              </a:ext>
            </a:extLst>
          </p:cNvPr>
          <p:cNvSpPr txBox="1"/>
          <p:nvPr/>
        </p:nvSpPr>
        <p:spPr>
          <a:xfrm>
            <a:off x="1200674" y="1994664"/>
            <a:ext cx="16002000" cy="1224246"/>
          </a:xfrm>
          <a:prstGeom prst="rect">
            <a:avLst/>
          </a:prstGeom>
        </p:spPr>
        <p:txBody>
          <a:bodyPr wrap="square" lIns="0" tIns="0" rIns="0" bIns="0" rtlCol="0" anchor="t">
            <a:spAutoFit/>
          </a:bodyPr>
          <a:lstStyle/>
          <a:p>
            <a:pPr algn="ctr">
              <a:lnSpc>
                <a:spcPts val="11200"/>
              </a:lnSpc>
            </a:pPr>
            <a:r>
              <a:rPr lang="en-US" sz="3600" b="1" i="1" dirty="0">
                <a:solidFill>
                  <a:srgbClr val="E30251"/>
                </a:solidFill>
                <a:latin typeface="Source Sans Pro Bold"/>
                <a:ea typeface="Source Sans Pro Bold"/>
                <a:cs typeface="Source Sans Pro Bold"/>
                <a:sym typeface="Source Sans Pro Bold"/>
              </a:rPr>
              <a:t>In het </a:t>
            </a:r>
            <a:r>
              <a:rPr lang="en-US" sz="3600" b="1" i="1" dirty="0" err="1">
                <a:solidFill>
                  <a:srgbClr val="E30251"/>
                </a:solidFill>
                <a:latin typeface="Source Sans Pro Bold"/>
                <a:ea typeface="Source Sans Pro Bold"/>
                <a:cs typeface="Source Sans Pro Bold"/>
                <a:sym typeface="Source Sans Pro Bold"/>
              </a:rPr>
              <a:t>kader</a:t>
            </a:r>
            <a:r>
              <a:rPr lang="en-US" sz="3600" b="1" i="1" dirty="0">
                <a:solidFill>
                  <a:srgbClr val="E30251"/>
                </a:solidFill>
                <a:latin typeface="Source Sans Pro Bold"/>
                <a:ea typeface="Source Sans Pro Bold"/>
                <a:cs typeface="Source Sans Pro Bold"/>
                <a:sym typeface="Source Sans Pro Bold"/>
              </a:rPr>
              <a:t> van de </a:t>
            </a:r>
            <a:r>
              <a:rPr lang="en-US" sz="3600" b="1" i="1" dirty="0" err="1">
                <a:solidFill>
                  <a:srgbClr val="E30251"/>
                </a:solidFill>
                <a:latin typeface="Source Sans Pro Bold"/>
                <a:ea typeface="Source Sans Pro Bold"/>
                <a:cs typeface="Source Sans Pro Bold"/>
                <a:sym typeface="Source Sans Pro Bold"/>
              </a:rPr>
              <a:t>implementatie</a:t>
            </a:r>
            <a:r>
              <a:rPr lang="en-US" sz="3600" b="1" i="1" dirty="0">
                <a:solidFill>
                  <a:srgbClr val="E30251"/>
                </a:solidFill>
                <a:latin typeface="Source Sans Pro Bold"/>
                <a:ea typeface="Source Sans Pro Bold"/>
                <a:cs typeface="Source Sans Pro Bold"/>
                <a:sym typeface="Source Sans Pro Bold"/>
              </a:rPr>
              <a:t> van de SBAR</a:t>
            </a:r>
          </a:p>
        </p:txBody>
      </p:sp>
      <p:pic>
        <p:nvPicPr>
          <p:cNvPr id="1028" name="Picture 4" descr="feedback vector pictogram 2486549 Vectorkunst bij Vecteezy">
            <a:extLst>
              <a:ext uri="{FF2B5EF4-FFF2-40B4-BE49-F238E27FC236}">
                <a16:creationId xmlns:a16="http://schemas.microsoft.com/office/drawing/2014/main" id="{60C716B3-1716-696D-5F56-00B21918D6CB}"/>
              </a:ext>
            </a:extLst>
          </p:cNvPr>
          <p:cNvPicPr>
            <a:picLocks noChangeAspect="1" noChangeArrowheads="1"/>
          </p:cNvPicPr>
          <p:nvPr/>
        </p:nvPicPr>
        <p:blipFill rotWithShape="1">
          <a:blip r:embed="rId4">
            <a:extLst>
              <a:ext uri="{28A0092B-C50C-407E-A947-70E740481C1C}">
                <a14:useLocalDpi xmlns:a14="http://schemas.microsoft.com/office/drawing/2010/main" val="0"/>
              </a:ext>
            </a:extLst>
          </a:blip>
          <a:srcRect t="5797" b="9185"/>
          <a:stretch/>
        </p:blipFill>
        <p:spPr bwMode="auto">
          <a:xfrm>
            <a:off x="6868049" y="3294786"/>
            <a:ext cx="4667250" cy="3968026"/>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Titel 19">
            <a:extLst>
              <a:ext uri="{FF2B5EF4-FFF2-40B4-BE49-F238E27FC236}">
                <a16:creationId xmlns:a16="http://schemas.microsoft.com/office/drawing/2014/main" id="{A7126CD5-79D2-4C37-9605-C08573EACAE6}"/>
              </a:ext>
            </a:extLst>
          </p:cNvPr>
          <p:cNvSpPr>
            <a:spLocks noGrp="1"/>
          </p:cNvSpPr>
          <p:nvPr>
            <p:ph type="title"/>
          </p:nvPr>
        </p:nvSpPr>
        <p:spPr>
          <a:xfrm>
            <a:off x="1600200" y="476250"/>
            <a:ext cx="12115800" cy="1143000"/>
          </a:xfrm>
        </p:spPr>
        <p:txBody>
          <a:bodyPr>
            <a:normAutofit/>
          </a:bodyPr>
          <a:lstStyle/>
          <a:p>
            <a:r>
              <a:rPr lang="nl-NL" sz="4800" dirty="0"/>
              <a:t>Veel gestelde vragen</a:t>
            </a:r>
          </a:p>
        </p:txBody>
      </p:sp>
      <p:sp>
        <p:nvSpPr>
          <p:cNvPr id="21" name="Tijdelijke aanduiding voor inhoud 20">
            <a:extLst>
              <a:ext uri="{FF2B5EF4-FFF2-40B4-BE49-F238E27FC236}">
                <a16:creationId xmlns:a16="http://schemas.microsoft.com/office/drawing/2014/main" id="{B461D7E7-4430-9D40-0177-C597C8DD432B}"/>
              </a:ext>
            </a:extLst>
          </p:cNvPr>
          <p:cNvSpPr>
            <a:spLocks noGrp="1"/>
          </p:cNvSpPr>
          <p:nvPr>
            <p:ph sz="quarter" idx="10"/>
          </p:nvPr>
        </p:nvSpPr>
        <p:spPr/>
        <p:txBody>
          <a:bodyPr/>
          <a:lstStyle/>
          <a:p>
            <a:pPr marL="0" indent="0">
              <a:buNone/>
            </a:pPr>
            <a:r>
              <a:rPr lang="nl-NL" sz="4000" b="1" dirty="0"/>
              <a:t>1. Wat is het belangrijkste voordeel van de methode?</a:t>
            </a:r>
          </a:p>
          <a:p>
            <a:pPr marL="0" indent="0">
              <a:buNone/>
            </a:pPr>
            <a:r>
              <a:rPr lang="nl-NL" sz="3700" dirty="0"/>
              <a:t>Het bevordert een veilige en open communicatie, waarin beide partijen zich gehoord voelen.</a:t>
            </a:r>
          </a:p>
          <a:p>
            <a:pPr marL="0" indent="0">
              <a:buNone/>
            </a:pPr>
            <a:r>
              <a:rPr lang="nl-NL" sz="3700" b="1" dirty="0"/>
              <a:t>2. Kan de methode in elke situatie worden gebruikt?</a:t>
            </a:r>
          </a:p>
          <a:p>
            <a:pPr marL="0" indent="0">
              <a:buNone/>
            </a:pPr>
            <a:r>
              <a:rPr lang="nl-NL" sz="3700" dirty="0"/>
              <a:t>Ja, de methode is toepasbaar in zowel professionele als persoonlijke situaties, zolang de feedback op een respectvolle manier wordt gegeven.</a:t>
            </a:r>
          </a:p>
          <a:p>
            <a:pPr marL="0" indent="0">
              <a:buNone/>
            </a:pPr>
            <a:r>
              <a:rPr lang="nl-NL" sz="3700" b="1" dirty="0"/>
              <a:t>3. Hoe voorkom ik dat mijn feedback als kritiek wordt ervaren?</a:t>
            </a:r>
          </a:p>
          <a:p>
            <a:pPr marL="0" indent="0">
              <a:buNone/>
            </a:pPr>
            <a:r>
              <a:rPr lang="nl-NL" sz="3700" dirty="0"/>
              <a:t>Door je feedback op de ‘ik’ statements te formuleren en te focussen op het gedrag in plaats van de persoon, wordt de kans verkleind dat je feedback als kritiek wordt opgevat.</a:t>
            </a:r>
          </a:p>
        </p:txBody>
      </p:sp>
    </p:spTree>
    <p:extLst>
      <p:ext uri="{BB962C8B-B14F-4D97-AF65-F5344CB8AC3E}">
        <p14:creationId xmlns:p14="http://schemas.microsoft.com/office/powerpoint/2010/main" val="81340846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Freeform 12"/>
          <p:cNvSpPr/>
          <p:nvPr/>
        </p:nvSpPr>
        <p:spPr>
          <a:xfrm>
            <a:off x="4321275" y="9182100"/>
            <a:ext cx="1996058" cy="1055200"/>
          </a:xfrm>
          <a:custGeom>
            <a:avLst/>
            <a:gdLst/>
            <a:ahLst/>
            <a:cxnLst/>
            <a:rect l="l" t="t" r="r" b="b"/>
            <a:pathLst>
              <a:path w="1996058" h="1251614">
                <a:moveTo>
                  <a:pt x="0" y="0"/>
                </a:moveTo>
                <a:lnTo>
                  <a:pt x="1996058" y="0"/>
                </a:lnTo>
                <a:lnTo>
                  <a:pt x="1996058" y="1251615"/>
                </a:lnTo>
                <a:lnTo>
                  <a:pt x="0" y="1251615"/>
                </a:lnTo>
                <a:lnTo>
                  <a:pt x="0" y="0"/>
                </a:lnTo>
                <a:close/>
              </a:path>
            </a:pathLst>
          </a:custGeom>
          <a:blipFill>
            <a:blip r:embed="rId2"/>
            <a:stretch>
              <a:fillRect t="-45487" b="-43675"/>
            </a:stretch>
          </a:blipFill>
        </p:spPr>
        <p:txBody>
          <a:bodyPr/>
          <a:lstStyle/>
          <a:p>
            <a:endParaRPr lang="nl-NL"/>
          </a:p>
        </p:txBody>
      </p:sp>
      <p:sp>
        <p:nvSpPr>
          <p:cNvPr id="13" name="Freeform 13"/>
          <p:cNvSpPr/>
          <p:nvPr/>
        </p:nvSpPr>
        <p:spPr>
          <a:xfrm>
            <a:off x="0" y="9035386"/>
            <a:ext cx="3991845" cy="1353507"/>
          </a:xfrm>
          <a:custGeom>
            <a:avLst/>
            <a:gdLst/>
            <a:ahLst/>
            <a:cxnLst/>
            <a:rect l="l" t="t" r="r" b="b"/>
            <a:pathLst>
              <a:path w="3991845" h="1353507">
                <a:moveTo>
                  <a:pt x="0" y="0"/>
                </a:moveTo>
                <a:lnTo>
                  <a:pt x="3991845" y="0"/>
                </a:lnTo>
                <a:lnTo>
                  <a:pt x="3991845" y="1353507"/>
                </a:lnTo>
                <a:lnTo>
                  <a:pt x="0" y="1353507"/>
                </a:lnTo>
                <a:lnTo>
                  <a:pt x="0" y="0"/>
                </a:lnTo>
                <a:close/>
              </a:path>
            </a:pathLst>
          </a:custGeom>
          <a:blipFill>
            <a:blip r:embed="rId3"/>
            <a:stretch>
              <a:fillRect/>
            </a:stretch>
          </a:blipFill>
        </p:spPr>
        <p:txBody>
          <a:bodyPr/>
          <a:lstStyle/>
          <a:p>
            <a:endParaRPr lang="nl-NL"/>
          </a:p>
        </p:txBody>
      </p:sp>
      <p:sp>
        <p:nvSpPr>
          <p:cNvPr id="15" name="Titel 14">
            <a:extLst>
              <a:ext uri="{FF2B5EF4-FFF2-40B4-BE49-F238E27FC236}">
                <a16:creationId xmlns:a16="http://schemas.microsoft.com/office/drawing/2014/main" id="{E7CD10B1-7AD8-36ED-1308-1B4C0A722213}"/>
              </a:ext>
            </a:extLst>
          </p:cNvPr>
          <p:cNvSpPr>
            <a:spLocks noGrp="1"/>
          </p:cNvSpPr>
          <p:nvPr>
            <p:ph type="title"/>
          </p:nvPr>
        </p:nvSpPr>
        <p:spPr>
          <a:xfrm>
            <a:off x="381000" y="4762500"/>
            <a:ext cx="16840200" cy="1143000"/>
          </a:xfrm>
        </p:spPr>
        <p:txBody>
          <a:bodyPr>
            <a:noAutofit/>
          </a:bodyPr>
          <a:lstStyle/>
          <a:p>
            <a:r>
              <a:rPr lang="nl-NL" sz="3600" dirty="0">
                <a:solidFill>
                  <a:schemeClr val="tx1"/>
                </a:solidFill>
              </a:rPr>
              <a:t>Voor vragen of opmerkingen over het SBAR-template verpleeghuiszorg mail naar Postbus UKON Eerstelijnsgeneeskunde: </a:t>
            </a:r>
            <a:br>
              <a:rPr lang="nl-NL" sz="3600" dirty="0">
                <a:solidFill>
                  <a:schemeClr val="tx1"/>
                </a:solidFill>
              </a:rPr>
            </a:br>
            <a:r>
              <a:rPr lang="nl-NL" sz="3600" dirty="0">
                <a:solidFill>
                  <a:schemeClr val="tx1"/>
                </a:solidFill>
              </a:rPr>
              <a:t>ukon.elg@radboudumc.nl</a:t>
            </a:r>
          </a:p>
        </p:txBody>
      </p:sp>
      <p:pic>
        <p:nvPicPr>
          <p:cNvPr id="3" name="Afbeelding 2">
            <a:extLst>
              <a:ext uri="{FF2B5EF4-FFF2-40B4-BE49-F238E27FC236}">
                <a16:creationId xmlns:a16="http://schemas.microsoft.com/office/drawing/2014/main" id="{C356BF71-AC33-6D68-A2E2-46D17CE4A1ED}"/>
              </a:ext>
            </a:extLst>
          </p:cNvPr>
          <p:cNvPicPr>
            <a:picLocks noChangeAspect="1"/>
          </p:cNvPicPr>
          <p:nvPr/>
        </p:nvPicPr>
        <p:blipFill>
          <a:blip r:embed="rId4"/>
          <a:stretch>
            <a:fillRect/>
          </a:stretch>
        </p:blipFill>
        <p:spPr>
          <a:xfrm>
            <a:off x="1706802" y="291262"/>
            <a:ext cx="14874396" cy="2682704"/>
          </a:xfrm>
          <a:prstGeom prst="rect">
            <a:avLst/>
          </a:prstGeom>
        </p:spPr>
      </p:pic>
      <p:sp>
        <p:nvSpPr>
          <p:cNvPr id="2" name="Titel 14">
            <a:extLst>
              <a:ext uri="{FF2B5EF4-FFF2-40B4-BE49-F238E27FC236}">
                <a16:creationId xmlns:a16="http://schemas.microsoft.com/office/drawing/2014/main" id="{59A0A578-EFFA-54FE-B242-DD4EEFD93829}"/>
              </a:ext>
            </a:extLst>
          </p:cNvPr>
          <p:cNvSpPr txBox="1">
            <a:spLocks/>
          </p:cNvSpPr>
          <p:nvPr/>
        </p:nvSpPr>
        <p:spPr>
          <a:xfrm>
            <a:off x="723900" y="7694034"/>
            <a:ext cx="16840200" cy="11430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5400" b="1" kern="1200">
                <a:solidFill>
                  <a:schemeClr val="bg1"/>
                </a:solidFill>
                <a:latin typeface="+mj-lt"/>
                <a:ea typeface="+mj-ea"/>
                <a:cs typeface="+mj-cs"/>
              </a:defRPr>
            </a:lvl1pPr>
          </a:lstStyle>
          <a:p>
            <a:r>
              <a:rPr lang="nl-NL" sz="3600" i="1" dirty="0">
                <a:solidFill>
                  <a:schemeClr val="tx1"/>
                </a:solidFill>
              </a:rPr>
              <a:t>Bron</a:t>
            </a:r>
            <a:r>
              <a:rPr lang="nl-NL" sz="3600" i="1" dirty="0">
                <a:solidFill>
                  <a:schemeClr val="tx1"/>
                </a:solidFill>
                <a:latin typeface="+mn-lt"/>
              </a:rPr>
              <a:t>: </a:t>
            </a:r>
            <a:r>
              <a:rPr lang="nl-NL" sz="3600" b="1" i="1" u="sng" kern="0" dirty="0">
                <a:solidFill>
                  <a:schemeClr val="tx1"/>
                </a:solidFill>
                <a:effectLst/>
                <a:latin typeface="+mn-lt"/>
                <a:ea typeface="Times New Roman" panose="02020603050405020304" pitchFamily="18" charset="0"/>
                <a:hlinkClick r:id="rId5">
                  <a:extLst>
                    <a:ext uri="{A12FA001-AC4F-418D-AE19-62706E023703}">
                      <ahyp:hlinkClr xmlns:ahyp="http://schemas.microsoft.com/office/drawing/2018/hyperlinkcolor" val="tx"/>
                    </a:ext>
                  </a:extLst>
                </a:hlinkClick>
              </a:rPr>
              <a:t>https://zorgonderwijsvernieuwers.bsl.nl/ik-ik-jij-methode-voor-feedback/</a:t>
            </a:r>
            <a:endParaRPr lang="nl-NL" sz="3600" i="1" dirty="0">
              <a:solidFill>
                <a:schemeClr val="tx1"/>
              </a:solidFill>
              <a:latin typeface="+mn-lt"/>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005689"/>
        </a:solidFill>
        <a:effectLst/>
      </p:bgPr>
    </p:bg>
    <p:spTree>
      <p:nvGrpSpPr>
        <p:cNvPr id="1" name=""/>
        <p:cNvGrpSpPr/>
        <p:nvPr/>
      </p:nvGrpSpPr>
      <p:grpSpPr>
        <a:xfrm>
          <a:off x="0" y="0"/>
          <a:ext cx="0" cy="0"/>
          <a:chOff x="0" y="0"/>
          <a:chExt cx="0" cy="0"/>
        </a:xfrm>
      </p:grpSpPr>
      <p:sp>
        <p:nvSpPr>
          <p:cNvPr id="3" name="Titel 2">
            <a:extLst>
              <a:ext uri="{FF2B5EF4-FFF2-40B4-BE49-F238E27FC236}">
                <a16:creationId xmlns:a16="http://schemas.microsoft.com/office/drawing/2014/main" id="{48957F5E-8468-28C6-0F70-D8504A89E2E3}"/>
              </a:ext>
            </a:extLst>
          </p:cNvPr>
          <p:cNvSpPr>
            <a:spLocks noGrp="1"/>
          </p:cNvSpPr>
          <p:nvPr>
            <p:ph type="title"/>
          </p:nvPr>
        </p:nvSpPr>
        <p:spPr>
          <a:xfrm>
            <a:off x="1219200" y="4762500"/>
            <a:ext cx="15849600" cy="1143000"/>
          </a:xfrm>
        </p:spPr>
        <p:txBody>
          <a:bodyPr/>
          <a:lstStyle/>
          <a:p>
            <a:pPr algn="l"/>
            <a:r>
              <a:rPr lang="nl-NL" sz="5400" dirty="0"/>
              <a:t>In het kort over deze methode:</a:t>
            </a:r>
            <a:br>
              <a:rPr lang="nl-NL" sz="5400" dirty="0"/>
            </a:br>
            <a:br>
              <a:rPr lang="nl-NL" sz="4000" dirty="0"/>
            </a:br>
            <a:r>
              <a:rPr lang="nl-NL" sz="3600" b="0" dirty="0"/>
              <a:t>De Ik-Ik-Jij-methode is een krachtige communicatietechniek die gericht is op het geven van constructieve feedback op een empathische en respectvolle manier. Het biedt een gestructureerde aanpak om een boodschap over te brengen zonder de ander te beschuldigen of aan te vallen.  </a:t>
            </a:r>
            <a:br>
              <a:rPr lang="nl-NL" sz="3600" b="0" dirty="0"/>
            </a:br>
            <a:br>
              <a:rPr lang="nl-NL" sz="3600" b="0" dirty="0"/>
            </a:br>
            <a:r>
              <a:rPr lang="nl-NL" sz="3600" b="0" dirty="0"/>
              <a:t>Deze methode maakt gebruik van drie eenvoudige stappen:</a:t>
            </a:r>
            <a:br>
              <a:rPr lang="nl-NL" sz="3600" b="0" dirty="0"/>
            </a:br>
            <a:r>
              <a:rPr lang="nl-NL" sz="3600" b="0" i="1" dirty="0"/>
              <a:t>- Ik voor je eigen gevoelens</a:t>
            </a:r>
            <a:br>
              <a:rPr lang="nl-NL" sz="3600" b="0" i="1" dirty="0"/>
            </a:br>
            <a:r>
              <a:rPr lang="nl-NL" sz="3600" b="0" i="1" dirty="0"/>
              <a:t>- Ik voor de situatie</a:t>
            </a:r>
            <a:br>
              <a:rPr lang="nl-NL" sz="3600" b="0" i="1" dirty="0"/>
            </a:br>
            <a:r>
              <a:rPr lang="nl-NL" sz="3600" b="0" i="1" dirty="0"/>
              <a:t>- Jij voor de impact op de ander.</a:t>
            </a:r>
            <a:br>
              <a:rPr lang="nl-NL" sz="3600" dirty="0"/>
            </a:br>
            <a:endParaRPr lang="nl-NL" sz="72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el 2">
            <a:extLst>
              <a:ext uri="{FF2B5EF4-FFF2-40B4-BE49-F238E27FC236}">
                <a16:creationId xmlns:a16="http://schemas.microsoft.com/office/drawing/2014/main" id="{427D19C9-F951-A7FB-C54A-22B316724FA8}"/>
              </a:ext>
            </a:extLst>
          </p:cNvPr>
          <p:cNvSpPr>
            <a:spLocks noGrp="1"/>
          </p:cNvSpPr>
          <p:nvPr>
            <p:ph type="title"/>
          </p:nvPr>
        </p:nvSpPr>
        <p:spPr>
          <a:xfrm>
            <a:off x="952500" y="647700"/>
            <a:ext cx="16383000" cy="8523073"/>
          </a:xfrm>
        </p:spPr>
        <p:txBody>
          <a:bodyPr/>
          <a:lstStyle/>
          <a:p>
            <a:pPr algn="l"/>
            <a:r>
              <a:rPr lang="nl-NL" sz="5400" dirty="0"/>
              <a:t>Voordelen van de Ik-Ik-Jij-methode:</a:t>
            </a:r>
            <a:br>
              <a:rPr lang="nl-NL" sz="3600" dirty="0"/>
            </a:br>
            <a:br>
              <a:rPr lang="nl-NL" sz="4400" b="0" dirty="0"/>
            </a:br>
            <a:r>
              <a:rPr lang="nl-NL" sz="3600" b="0" dirty="0"/>
              <a:t>De Ik-Ik-Jij-methode heeft verschillende voordelen, zowel voor de persoon die feedback geeft als voor degenen die de feedback ontvangt:</a:t>
            </a:r>
            <a:br>
              <a:rPr lang="nl-NL" sz="3600" b="0" dirty="0"/>
            </a:br>
            <a:r>
              <a:rPr lang="nl-NL" sz="3600" b="0" dirty="0"/>
              <a:t>- </a:t>
            </a:r>
            <a:r>
              <a:rPr lang="nl-NL" sz="3600" b="0" u="sng" dirty="0"/>
              <a:t>Betere communicatie</a:t>
            </a:r>
            <a:r>
              <a:rPr lang="nl-NL" sz="3600" b="0" dirty="0"/>
              <a:t>: Het voorkomt misverstanden en maakt het gesprek duidelijker.</a:t>
            </a:r>
            <a:br>
              <a:rPr lang="nl-NL" sz="3600" b="0" dirty="0"/>
            </a:br>
            <a:r>
              <a:rPr lang="nl-NL" sz="3600" b="0" dirty="0"/>
              <a:t>- </a:t>
            </a:r>
            <a:r>
              <a:rPr lang="nl-NL" sz="3600" b="0" u="sng" dirty="0"/>
              <a:t>Meer begrip</a:t>
            </a:r>
            <a:r>
              <a:rPr lang="nl-NL" sz="3600" b="0" dirty="0"/>
              <a:t>: Door je eigen gevoelens te delen, ontstaat er ruimte voor empathie.</a:t>
            </a:r>
            <a:br>
              <a:rPr lang="nl-NL" sz="3600" b="0" dirty="0"/>
            </a:br>
            <a:r>
              <a:rPr lang="nl-NL" sz="3600" b="0" dirty="0"/>
              <a:t>- </a:t>
            </a:r>
            <a:r>
              <a:rPr lang="nl-NL" sz="3600" b="0" u="sng" dirty="0"/>
              <a:t>Waardering van de ander</a:t>
            </a:r>
            <a:r>
              <a:rPr lang="nl-NL" sz="3600" b="0" dirty="0"/>
              <a:t>: De feedback wordt als minder aanvallend ervaren en helpt de ander zich niet persoonlijk aangevallen te voelen.</a:t>
            </a:r>
            <a:br>
              <a:rPr lang="nl-NL" sz="3600" b="0" dirty="0"/>
            </a:br>
            <a:r>
              <a:rPr lang="nl-NL" sz="3600" b="0" dirty="0"/>
              <a:t>- </a:t>
            </a:r>
            <a:r>
              <a:rPr lang="nl-NL" sz="3600" b="0" u="sng" dirty="0"/>
              <a:t>Versterken van relaties</a:t>
            </a:r>
            <a:r>
              <a:rPr lang="nl-NL" sz="3600" b="0" dirty="0"/>
              <a:t>: De methode draagt bij aan een respectvolle en constructieve werkrelatie.</a:t>
            </a:r>
            <a:endParaRPr lang="nl-NL" sz="7200" b="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el 2">
            <a:extLst>
              <a:ext uri="{FF2B5EF4-FFF2-40B4-BE49-F238E27FC236}">
                <a16:creationId xmlns:a16="http://schemas.microsoft.com/office/drawing/2014/main" id="{48957F5E-8468-28C6-0F70-D8504A89E2E3}"/>
              </a:ext>
            </a:extLst>
          </p:cNvPr>
          <p:cNvSpPr>
            <a:spLocks noGrp="1"/>
          </p:cNvSpPr>
          <p:nvPr>
            <p:ph type="title"/>
          </p:nvPr>
        </p:nvSpPr>
        <p:spPr>
          <a:xfrm>
            <a:off x="1219200" y="4762500"/>
            <a:ext cx="15849600" cy="1143000"/>
          </a:xfrm>
        </p:spPr>
        <p:txBody>
          <a:bodyPr/>
          <a:lstStyle/>
          <a:p>
            <a:pPr algn="l"/>
            <a:r>
              <a:rPr lang="nl-NL" sz="5400" dirty="0"/>
              <a:t>Het doel van de methode:</a:t>
            </a:r>
            <a:br>
              <a:rPr lang="nl-NL" sz="5400" dirty="0"/>
            </a:br>
            <a:br>
              <a:rPr lang="nl-NL" sz="3600" b="0" dirty="0"/>
            </a:br>
            <a:r>
              <a:rPr lang="nl-NL" sz="3600" b="0" dirty="0"/>
              <a:t>Door je eigen gevoelens te delen, het gedrag te beschrijven en de impact op de ander te benoemen, kun je communicatie verbeteren relaties versterken. </a:t>
            </a:r>
            <a:br>
              <a:rPr lang="nl-NL" sz="3600" b="0" dirty="0"/>
            </a:br>
            <a:r>
              <a:rPr lang="nl-NL" sz="3600" b="0" dirty="0"/>
              <a:t>Pas deze methode toe om positieve veranderingen in je team of organisatie te bewerkstelligen.</a:t>
            </a:r>
            <a:endParaRPr lang="nl-NL" sz="6600" b="0" dirty="0"/>
          </a:p>
        </p:txBody>
      </p:sp>
    </p:spTree>
    <p:extLst>
      <p:ext uri="{BB962C8B-B14F-4D97-AF65-F5344CB8AC3E}">
        <p14:creationId xmlns:p14="http://schemas.microsoft.com/office/powerpoint/2010/main" val="358434412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inhoud 1">
            <a:extLst>
              <a:ext uri="{FF2B5EF4-FFF2-40B4-BE49-F238E27FC236}">
                <a16:creationId xmlns:a16="http://schemas.microsoft.com/office/drawing/2014/main" id="{CFE398EA-BEA3-3639-981C-916EF291EE00}"/>
              </a:ext>
            </a:extLst>
          </p:cNvPr>
          <p:cNvSpPr>
            <a:spLocks noGrp="1"/>
          </p:cNvSpPr>
          <p:nvPr>
            <p:ph sz="quarter" idx="10"/>
          </p:nvPr>
        </p:nvSpPr>
        <p:spPr/>
        <p:txBody>
          <a:bodyPr>
            <a:normAutofit/>
          </a:bodyPr>
          <a:lstStyle/>
          <a:p>
            <a:r>
              <a:rPr lang="nl-NL" sz="3700" dirty="0"/>
              <a:t>Geen</a:t>
            </a:r>
          </a:p>
          <a:p>
            <a:pPr marL="0" indent="0">
              <a:buNone/>
            </a:pPr>
            <a:endParaRPr lang="nl-NL" sz="3700" dirty="0"/>
          </a:p>
        </p:txBody>
      </p:sp>
      <p:sp>
        <p:nvSpPr>
          <p:cNvPr id="3" name="Titel 2">
            <a:extLst>
              <a:ext uri="{FF2B5EF4-FFF2-40B4-BE49-F238E27FC236}">
                <a16:creationId xmlns:a16="http://schemas.microsoft.com/office/drawing/2014/main" id="{18127D38-1B9F-5BF2-B6CC-E474B46F39A9}"/>
              </a:ext>
            </a:extLst>
          </p:cNvPr>
          <p:cNvSpPr>
            <a:spLocks noGrp="1"/>
          </p:cNvSpPr>
          <p:nvPr>
            <p:ph type="title"/>
          </p:nvPr>
        </p:nvSpPr>
        <p:spPr/>
        <p:txBody>
          <a:bodyPr>
            <a:normAutofit/>
          </a:bodyPr>
          <a:lstStyle/>
          <a:p>
            <a:r>
              <a:rPr lang="nl-NL" sz="4800" dirty="0"/>
              <a:t>Benodigdheden</a:t>
            </a:r>
          </a:p>
        </p:txBody>
      </p:sp>
      <p:pic>
        <p:nvPicPr>
          <p:cNvPr id="7170" name="Picture 2" descr="Converastion cloud in vintage halftone effect vintage speech bubble |  Premium Vector">
            <a:extLst>
              <a:ext uri="{FF2B5EF4-FFF2-40B4-BE49-F238E27FC236}">
                <a16:creationId xmlns:a16="http://schemas.microsoft.com/office/drawing/2014/main" id="{F223E110-AECF-99A1-D54C-84DD09F4073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700837" y="3771900"/>
            <a:ext cx="4886325" cy="398087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1039255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Titel 19">
            <a:extLst>
              <a:ext uri="{FF2B5EF4-FFF2-40B4-BE49-F238E27FC236}">
                <a16:creationId xmlns:a16="http://schemas.microsoft.com/office/drawing/2014/main" id="{A7126CD5-79D2-4C37-9605-C08573EACAE6}"/>
              </a:ext>
            </a:extLst>
          </p:cNvPr>
          <p:cNvSpPr>
            <a:spLocks noGrp="1"/>
          </p:cNvSpPr>
          <p:nvPr>
            <p:ph type="title"/>
          </p:nvPr>
        </p:nvSpPr>
        <p:spPr/>
        <p:txBody>
          <a:bodyPr>
            <a:normAutofit/>
          </a:bodyPr>
          <a:lstStyle/>
          <a:p>
            <a:r>
              <a:rPr lang="nl-NL" sz="4800" dirty="0"/>
              <a:t>Aanpak (stap 1)</a:t>
            </a:r>
          </a:p>
        </p:txBody>
      </p:sp>
      <p:sp>
        <p:nvSpPr>
          <p:cNvPr id="21" name="Tijdelijke aanduiding voor inhoud 20">
            <a:extLst>
              <a:ext uri="{FF2B5EF4-FFF2-40B4-BE49-F238E27FC236}">
                <a16:creationId xmlns:a16="http://schemas.microsoft.com/office/drawing/2014/main" id="{B461D7E7-4430-9D40-0177-C597C8DD432B}"/>
              </a:ext>
            </a:extLst>
          </p:cNvPr>
          <p:cNvSpPr>
            <a:spLocks noGrp="1"/>
          </p:cNvSpPr>
          <p:nvPr>
            <p:ph sz="quarter" idx="10"/>
          </p:nvPr>
        </p:nvSpPr>
        <p:spPr/>
        <p:txBody>
          <a:bodyPr>
            <a:normAutofit lnSpcReduction="10000"/>
          </a:bodyPr>
          <a:lstStyle/>
          <a:p>
            <a:pPr marL="0" indent="0">
              <a:buNone/>
            </a:pPr>
            <a:r>
              <a:rPr lang="nl-NL" sz="4000" b="1" dirty="0"/>
              <a:t>Ik deel mijn gevoelens</a:t>
            </a:r>
          </a:p>
          <a:p>
            <a:pPr marL="0" indent="0">
              <a:buNone/>
            </a:pPr>
            <a:r>
              <a:rPr lang="nl-NL" sz="3700" dirty="0"/>
              <a:t>In de eerste stap van de Ik-Ik-Jij-methode spreek je vanuit je eigen perspectief. Het gaat om jouw gevoelens en ervaringen in plaats van de ander de schuld te geven. Dit helpt de ontvanger van de feedback om zich minder aangevallen te voelen en opent de deur voor een open gesprek.</a:t>
            </a:r>
          </a:p>
          <a:p>
            <a:pPr marL="0" indent="0">
              <a:buNone/>
            </a:pPr>
            <a:endParaRPr lang="nl-NL" sz="3700" dirty="0"/>
          </a:p>
          <a:p>
            <a:pPr marL="0" indent="0">
              <a:buNone/>
            </a:pPr>
            <a:r>
              <a:rPr lang="nl-NL" sz="3700" i="1" dirty="0"/>
              <a:t>Voorbeeld:</a:t>
            </a:r>
          </a:p>
          <a:p>
            <a:pPr marL="0" indent="0">
              <a:buNone/>
            </a:pPr>
            <a:r>
              <a:rPr lang="nl-NL" sz="3700" dirty="0"/>
              <a:t>“Elke keer als jij naar me toe komt om een situatie te bespreken over een cliënt en de controles zijn niet gedaan, voel ik me geïrriteerd omdat ik meer informatie nodig heb om de situatie goed in te kunnen schatten en ik dan zelf nog veel informatie moet gaan opzoeken in het dossier”</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Titel 19">
            <a:extLst>
              <a:ext uri="{FF2B5EF4-FFF2-40B4-BE49-F238E27FC236}">
                <a16:creationId xmlns:a16="http://schemas.microsoft.com/office/drawing/2014/main" id="{A7126CD5-79D2-4C37-9605-C08573EACAE6}"/>
              </a:ext>
            </a:extLst>
          </p:cNvPr>
          <p:cNvSpPr>
            <a:spLocks noGrp="1"/>
          </p:cNvSpPr>
          <p:nvPr>
            <p:ph type="title"/>
          </p:nvPr>
        </p:nvSpPr>
        <p:spPr/>
        <p:txBody>
          <a:bodyPr>
            <a:normAutofit/>
          </a:bodyPr>
          <a:lstStyle/>
          <a:p>
            <a:r>
              <a:rPr lang="nl-NL" sz="4800" dirty="0"/>
              <a:t>Aanpak (stap 2)</a:t>
            </a:r>
          </a:p>
        </p:txBody>
      </p:sp>
      <p:sp>
        <p:nvSpPr>
          <p:cNvPr id="21" name="Tijdelijke aanduiding voor inhoud 20">
            <a:extLst>
              <a:ext uri="{FF2B5EF4-FFF2-40B4-BE49-F238E27FC236}">
                <a16:creationId xmlns:a16="http://schemas.microsoft.com/office/drawing/2014/main" id="{B461D7E7-4430-9D40-0177-C597C8DD432B}"/>
              </a:ext>
            </a:extLst>
          </p:cNvPr>
          <p:cNvSpPr>
            <a:spLocks noGrp="1"/>
          </p:cNvSpPr>
          <p:nvPr>
            <p:ph sz="quarter" idx="10"/>
          </p:nvPr>
        </p:nvSpPr>
        <p:spPr/>
        <p:txBody>
          <a:bodyPr/>
          <a:lstStyle/>
          <a:p>
            <a:pPr marL="0" indent="0">
              <a:buNone/>
            </a:pPr>
            <a:r>
              <a:rPr lang="nl-NL" sz="4000" b="1" dirty="0"/>
              <a:t>Ik benoem de situatie </a:t>
            </a:r>
          </a:p>
          <a:p>
            <a:pPr marL="0" indent="0">
              <a:buNone/>
            </a:pPr>
            <a:r>
              <a:rPr lang="nl-NL" sz="3700" dirty="0"/>
              <a:t>De tweede stap gaat over het beschrijven van het specifieke gedrag of de situatie die je wilt bespreken. Het is belangrijk om feitelijk en objectief te blijven. Vermijd oordelen of aannames over de intenties van de ander.</a:t>
            </a:r>
          </a:p>
          <a:p>
            <a:pPr marL="0" indent="0">
              <a:buNone/>
            </a:pPr>
            <a:endParaRPr lang="nl-NL" sz="3700" dirty="0"/>
          </a:p>
          <a:p>
            <a:pPr marL="0" indent="0">
              <a:buNone/>
            </a:pPr>
            <a:r>
              <a:rPr lang="nl-NL" sz="3700" i="1" dirty="0"/>
              <a:t>Voorbeeld</a:t>
            </a:r>
          </a:p>
          <a:p>
            <a:pPr marL="0" indent="0">
              <a:buNone/>
            </a:pPr>
            <a:r>
              <a:rPr lang="nl-NL" sz="3700" dirty="0"/>
              <a:t>“Ik merk dat je vaak een melding doet aan zonder de SBAR-methode te gebruiken”</a:t>
            </a:r>
          </a:p>
        </p:txBody>
      </p:sp>
    </p:spTree>
    <p:extLst>
      <p:ext uri="{BB962C8B-B14F-4D97-AF65-F5344CB8AC3E}">
        <p14:creationId xmlns:p14="http://schemas.microsoft.com/office/powerpoint/2010/main" val="92447669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Titel 19">
            <a:extLst>
              <a:ext uri="{FF2B5EF4-FFF2-40B4-BE49-F238E27FC236}">
                <a16:creationId xmlns:a16="http://schemas.microsoft.com/office/drawing/2014/main" id="{A7126CD5-79D2-4C37-9605-C08573EACAE6}"/>
              </a:ext>
            </a:extLst>
          </p:cNvPr>
          <p:cNvSpPr>
            <a:spLocks noGrp="1"/>
          </p:cNvSpPr>
          <p:nvPr>
            <p:ph type="title"/>
          </p:nvPr>
        </p:nvSpPr>
        <p:spPr/>
        <p:txBody>
          <a:bodyPr>
            <a:normAutofit/>
          </a:bodyPr>
          <a:lstStyle/>
          <a:p>
            <a:r>
              <a:rPr lang="nl-NL" sz="4800" dirty="0"/>
              <a:t>Aanpak (stap 3)</a:t>
            </a:r>
          </a:p>
        </p:txBody>
      </p:sp>
      <p:sp>
        <p:nvSpPr>
          <p:cNvPr id="21" name="Tijdelijke aanduiding voor inhoud 20">
            <a:extLst>
              <a:ext uri="{FF2B5EF4-FFF2-40B4-BE49-F238E27FC236}">
                <a16:creationId xmlns:a16="http://schemas.microsoft.com/office/drawing/2014/main" id="{B461D7E7-4430-9D40-0177-C597C8DD432B}"/>
              </a:ext>
            </a:extLst>
          </p:cNvPr>
          <p:cNvSpPr>
            <a:spLocks noGrp="1"/>
          </p:cNvSpPr>
          <p:nvPr>
            <p:ph sz="quarter" idx="10"/>
          </p:nvPr>
        </p:nvSpPr>
        <p:spPr>
          <a:xfrm>
            <a:off x="860483" y="2095500"/>
            <a:ext cx="16360717" cy="6477000"/>
          </a:xfrm>
        </p:spPr>
        <p:txBody>
          <a:bodyPr/>
          <a:lstStyle/>
          <a:p>
            <a:pPr marL="0" indent="0">
              <a:buNone/>
            </a:pPr>
            <a:r>
              <a:rPr lang="nl-NL" sz="4000" b="1" dirty="0"/>
              <a:t>Jij benoemt de impact</a:t>
            </a:r>
          </a:p>
          <a:p>
            <a:pPr marL="0" indent="0">
              <a:buNone/>
            </a:pPr>
            <a:r>
              <a:rPr lang="nl-NL" sz="3700" dirty="0"/>
              <a:t>In de laatste stap leg je uit hoe het gedrag van de ander invloed heeft op jou, het team of de organisatie. Door deze impact te benoemen, maak je duidelijk waarom het belangrijk is om het gedrag aan te passen.</a:t>
            </a:r>
          </a:p>
          <a:p>
            <a:pPr marL="0" indent="0">
              <a:buNone/>
            </a:pPr>
            <a:endParaRPr lang="nl-NL" sz="3700" dirty="0"/>
          </a:p>
          <a:p>
            <a:pPr marL="0" indent="0">
              <a:buNone/>
            </a:pPr>
            <a:r>
              <a:rPr lang="nl-NL" sz="3700" i="1" dirty="0"/>
              <a:t>Voorbeeld:</a:t>
            </a:r>
          </a:p>
          <a:p>
            <a:pPr marL="0" indent="0">
              <a:buNone/>
            </a:pPr>
            <a:r>
              <a:rPr lang="nl-NL" sz="3700" dirty="0"/>
              <a:t>“Dit zorgt ervoor dat een melding meer tijd kost en het langer duurt voordat er een actieplan voor de bewoner wordt opgesteld”</a:t>
            </a:r>
          </a:p>
        </p:txBody>
      </p:sp>
    </p:spTree>
    <p:extLst>
      <p:ext uri="{BB962C8B-B14F-4D97-AF65-F5344CB8AC3E}">
        <p14:creationId xmlns:p14="http://schemas.microsoft.com/office/powerpoint/2010/main" val="106588657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Titel 19">
            <a:extLst>
              <a:ext uri="{FF2B5EF4-FFF2-40B4-BE49-F238E27FC236}">
                <a16:creationId xmlns:a16="http://schemas.microsoft.com/office/drawing/2014/main" id="{A7126CD5-79D2-4C37-9605-C08573EACAE6}"/>
              </a:ext>
            </a:extLst>
          </p:cNvPr>
          <p:cNvSpPr>
            <a:spLocks noGrp="1"/>
          </p:cNvSpPr>
          <p:nvPr>
            <p:ph type="title"/>
          </p:nvPr>
        </p:nvSpPr>
        <p:spPr>
          <a:xfrm>
            <a:off x="1600200" y="476250"/>
            <a:ext cx="12115800" cy="1143000"/>
          </a:xfrm>
        </p:spPr>
        <p:txBody>
          <a:bodyPr>
            <a:normAutofit/>
          </a:bodyPr>
          <a:lstStyle/>
          <a:p>
            <a:r>
              <a:rPr lang="nl-NL" sz="4800" dirty="0"/>
              <a:t>Tips voor het toepassen in de praktijk</a:t>
            </a:r>
          </a:p>
        </p:txBody>
      </p:sp>
      <p:sp>
        <p:nvSpPr>
          <p:cNvPr id="21" name="Tijdelijke aanduiding voor inhoud 20">
            <a:extLst>
              <a:ext uri="{FF2B5EF4-FFF2-40B4-BE49-F238E27FC236}">
                <a16:creationId xmlns:a16="http://schemas.microsoft.com/office/drawing/2014/main" id="{B461D7E7-4430-9D40-0177-C597C8DD432B}"/>
              </a:ext>
            </a:extLst>
          </p:cNvPr>
          <p:cNvSpPr>
            <a:spLocks noGrp="1"/>
          </p:cNvSpPr>
          <p:nvPr>
            <p:ph sz="quarter" idx="10"/>
          </p:nvPr>
        </p:nvSpPr>
        <p:spPr/>
        <p:txBody>
          <a:bodyPr/>
          <a:lstStyle/>
          <a:p>
            <a:pPr marL="0" indent="0">
              <a:buNone/>
            </a:pPr>
            <a:r>
              <a:rPr lang="nl-NL" sz="4000" b="1" dirty="0"/>
              <a:t>1. Wees specifiek:</a:t>
            </a:r>
          </a:p>
          <a:p>
            <a:pPr marL="0" indent="0">
              <a:buNone/>
            </a:pPr>
            <a:r>
              <a:rPr lang="nl-NL" sz="3700" dirty="0"/>
              <a:t>Beschrijf het gedrag in plaats van de persoon. Vermijd generalisaties.</a:t>
            </a:r>
          </a:p>
          <a:p>
            <a:pPr marL="0" indent="0">
              <a:buNone/>
            </a:pPr>
            <a:r>
              <a:rPr lang="nl-NL" sz="3700" b="1" dirty="0"/>
              <a:t>2. Blijf kalm:</a:t>
            </a:r>
          </a:p>
          <a:p>
            <a:pPr marL="0" indent="0">
              <a:buNone/>
            </a:pPr>
            <a:r>
              <a:rPr lang="nl-NL" sz="3700" dirty="0"/>
              <a:t>Geef feedback op een rustig moment en zonder emotionele spanning.</a:t>
            </a:r>
          </a:p>
          <a:p>
            <a:pPr marL="0" indent="0">
              <a:buNone/>
            </a:pPr>
            <a:r>
              <a:rPr lang="nl-NL" sz="3700" b="1" dirty="0"/>
              <a:t>3. Gebruik ‘ik’ statements:</a:t>
            </a:r>
          </a:p>
          <a:p>
            <a:pPr marL="0" indent="0">
              <a:buNone/>
            </a:pPr>
            <a:r>
              <a:rPr lang="nl-NL" sz="3700" dirty="0"/>
              <a:t>Dit voorkomt dat de ander zich aangevallen voelt.</a:t>
            </a:r>
          </a:p>
        </p:txBody>
      </p:sp>
      <p:pic>
        <p:nvPicPr>
          <p:cNvPr id="6148" name="Picture 4" descr="velours flock applicatie hart in tekstballon">
            <a:extLst>
              <a:ext uri="{FF2B5EF4-FFF2-40B4-BE49-F238E27FC236}">
                <a16:creationId xmlns:a16="http://schemas.microsoft.com/office/drawing/2014/main" id="{81C71797-B393-665C-D9E2-8D1ADEA2B69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954000" y="5419110"/>
            <a:ext cx="3228975" cy="31718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958153574"/>
      </p:ext>
    </p:extLst>
  </p:cSld>
  <p:clrMapOvr>
    <a:masterClrMapping/>
  </p:clrMapOvr>
</p:sld>
</file>

<file path=ppt/theme/theme1.xml><?xml version="1.0" encoding="utf-8"?>
<a:theme xmlns:a="http://schemas.openxmlformats.org/drawingml/2006/main" name="Office Theme">
  <a:themeElements>
    <a:clrScheme name="SBAR">
      <a:dk1>
        <a:srgbClr val="FFFFFF"/>
      </a:dk1>
      <a:lt1>
        <a:srgbClr val="E30251"/>
      </a:lt1>
      <a:dk2>
        <a:srgbClr val="FFFFFF"/>
      </a:dk2>
      <a:lt2>
        <a:srgbClr val="005689"/>
      </a:lt2>
      <a:accent1>
        <a:srgbClr val="E30251"/>
      </a:accent1>
      <a:accent2>
        <a:srgbClr val="FFFFFF"/>
      </a:accent2>
      <a:accent3>
        <a:srgbClr val="005689"/>
      </a:accent3>
      <a:accent4>
        <a:srgbClr val="005689"/>
      </a:accent4>
      <a:accent5>
        <a:srgbClr val="E30251"/>
      </a:accent5>
      <a:accent6>
        <a:srgbClr val="FFFFFF"/>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Kantoorthema">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142</TotalTime>
  <Words>729</Words>
  <Application>Microsoft Office PowerPoint</Application>
  <PresentationFormat>Aangepast</PresentationFormat>
  <Paragraphs>45</Paragraphs>
  <Slides>11</Slides>
  <Notes>3</Notes>
  <HiddenSlides>0</HiddenSlides>
  <MMClips>0</MMClips>
  <ScaleCrop>false</ScaleCrop>
  <HeadingPairs>
    <vt:vector size="6" baseType="variant">
      <vt:variant>
        <vt:lpstr>Gebruikte lettertypen</vt:lpstr>
      </vt:variant>
      <vt:variant>
        <vt:i4>4</vt:i4>
      </vt:variant>
      <vt:variant>
        <vt:lpstr>Thema</vt:lpstr>
      </vt:variant>
      <vt:variant>
        <vt:i4>1</vt:i4>
      </vt:variant>
      <vt:variant>
        <vt:lpstr>Diatitels</vt:lpstr>
      </vt:variant>
      <vt:variant>
        <vt:i4>11</vt:i4>
      </vt:variant>
    </vt:vector>
  </HeadingPairs>
  <TitlesOfParts>
    <vt:vector size="16" baseType="lpstr">
      <vt:lpstr>Arial</vt:lpstr>
      <vt:lpstr>Aptos</vt:lpstr>
      <vt:lpstr>Source Sans Pro Bold</vt:lpstr>
      <vt:lpstr>Calibri</vt:lpstr>
      <vt:lpstr>Office Theme</vt:lpstr>
      <vt:lpstr>Oefening: Ik-Ik-Jij-methode</vt:lpstr>
      <vt:lpstr>In het kort over deze methode:  De Ik-Ik-Jij-methode is een krachtige communicatietechniek die gericht is op het geven van constructieve feedback op een empathische en respectvolle manier. Het biedt een gestructureerde aanpak om een boodschap over te brengen zonder de ander te beschuldigen of aan te vallen.    Deze methode maakt gebruik van drie eenvoudige stappen: - Ik voor je eigen gevoelens - Ik voor de situatie - Jij voor de impact op de ander. </vt:lpstr>
      <vt:lpstr>Voordelen van de Ik-Ik-Jij-methode:  De Ik-Ik-Jij-methode heeft verschillende voordelen, zowel voor de persoon die feedback geeft als voor degenen die de feedback ontvangt: - Betere communicatie: Het voorkomt misverstanden en maakt het gesprek duidelijker. - Meer begrip: Door je eigen gevoelens te delen, ontstaat er ruimte voor empathie. - Waardering van de ander: De feedback wordt als minder aanvallend ervaren en helpt de ander zich niet persoonlijk aangevallen te voelen. - Versterken van relaties: De methode draagt bij aan een respectvolle en constructieve werkrelatie.</vt:lpstr>
      <vt:lpstr>Het doel van de methode:  Door je eigen gevoelens te delen, het gedrag te beschrijven en de impact op de ander te benoemen, kun je communicatie verbeteren relaties versterken.  Pas deze methode toe om positieve veranderingen in je team of organisatie te bewerkstelligen.</vt:lpstr>
      <vt:lpstr>Benodigdheden</vt:lpstr>
      <vt:lpstr>Aanpak (stap 1)</vt:lpstr>
      <vt:lpstr>Aanpak (stap 2)</vt:lpstr>
      <vt:lpstr>Aanpak (stap 3)</vt:lpstr>
      <vt:lpstr>Tips voor het toepassen in de praktijk</vt:lpstr>
      <vt:lpstr>Veel gestelde vragen</vt:lpstr>
      <vt:lpstr>Voor vragen of opmerkingen over het SBAR-template verpleeghuiszorg mail naar Postbus UKON Eerstelijnsgeneeskunde:  ukon.elg@radboudumc.nl</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Presentatie SBAR</dc:title>
  <dc:creator>Tange, Lenny</dc:creator>
  <cp:lastModifiedBy>Lenny Tange</cp:lastModifiedBy>
  <cp:revision>11</cp:revision>
  <dcterms:created xsi:type="dcterms:W3CDTF">2006-08-16T00:00:00Z</dcterms:created>
  <dcterms:modified xsi:type="dcterms:W3CDTF">2025-10-30T13:05:37Z</dcterms:modified>
  <dc:identifier>DAGZ0g_U7yY</dc:identifier>
</cp:coreProperties>
</file>